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2" r:id="rId1"/>
    <p:sldMasterId id="2147484170" r:id="rId2"/>
  </p:sldMasterIdLst>
  <p:notesMasterIdLst>
    <p:notesMasterId r:id="rId23"/>
  </p:notesMasterIdLst>
  <p:sldIdLst>
    <p:sldId id="256" r:id="rId3"/>
    <p:sldId id="331" r:id="rId4"/>
    <p:sldId id="300" r:id="rId5"/>
    <p:sldId id="329" r:id="rId6"/>
    <p:sldId id="289" r:id="rId7"/>
    <p:sldId id="264" r:id="rId8"/>
    <p:sldId id="346" r:id="rId9"/>
    <p:sldId id="347" r:id="rId10"/>
    <p:sldId id="345" r:id="rId11"/>
    <p:sldId id="348" r:id="rId12"/>
    <p:sldId id="266" r:id="rId13"/>
    <p:sldId id="280" r:id="rId14"/>
    <p:sldId id="282" r:id="rId15"/>
    <p:sldId id="332" r:id="rId16"/>
    <p:sldId id="333" r:id="rId17"/>
    <p:sldId id="344" r:id="rId18"/>
    <p:sldId id="343" r:id="rId19"/>
    <p:sldId id="323" r:id="rId20"/>
    <p:sldId id="334" r:id="rId21"/>
    <p:sldId id="34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tis, Matt@CDPH" initials="CM" lastIdx="1" clrIdx="0">
    <p:extLst>
      <p:ext uri="{19B8F6BF-5375-455C-9EA6-DF929625EA0E}">
        <p15:presenceInfo xmlns:p15="http://schemas.microsoft.com/office/powerpoint/2012/main" userId="S::Matt.Curtis@cdph.ca.gov::8874f36d-739a-4ff7-88c4-b8dfddf628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5200"/>
    <a:srgbClr val="DEA900"/>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22" autoAdjust="0"/>
    <p:restoredTop sz="96357" autoAdjust="0"/>
  </p:normalViewPr>
  <p:slideViewPr>
    <p:cSldViewPr snapToGrid="0" snapToObjects="1">
      <p:cViewPr varScale="1">
        <p:scale>
          <a:sx n="114" d="100"/>
          <a:sy n="114" d="100"/>
        </p:scale>
        <p:origin x="2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pheecisilon00.file.cdphintra.ca.gov\ooa\COMMON\PREVENTION%20BRANCH\_Harm%20Reduction%20Unit\Data%20&amp;%20Research\HIV\Historical%20Data%20New%20Dx%20IDU%20&amp;%20IDU%20MMSC%20by%20Count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200" b="1" dirty="0">
                <a:latin typeface="Arial Nova" panose="020B0504020202020204" pitchFamily="34" charset="0"/>
              </a:rPr>
              <a:t>Number &amp;</a:t>
            </a:r>
            <a:r>
              <a:rPr lang="en-US" sz="2200" b="1" baseline="0" dirty="0">
                <a:latin typeface="Arial Nova" panose="020B0504020202020204" pitchFamily="34" charset="0"/>
              </a:rPr>
              <a:t> Rate of HIV Cases Related to Injection Drug Use,  </a:t>
            </a:r>
          </a:p>
          <a:p>
            <a:pPr>
              <a:defRPr/>
            </a:pPr>
            <a:r>
              <a:rPr lang="en-US" sz="2200" b="1" baseline="0" dirty="0">
                <a:latin typeface="Arial Nova" panose="020B0504020202020204" pitchFamily="34" charset="0"/>
              </a:rPr>
              <a:t>California 1981-2018</a:t>
            </a:r>
            <a:endParaRPr lang="en-US" sz="2200" b="1" dirty="0">
              <a:latin typeface="Arial Nova" panose="020B05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'Number &amp; Rate IDU Cases State'!$A$2</c:f>
              <c:strCache>
                <c:ptCount val="1"/>
                <c:pt idx="0">
                  <c:v>Number IDU Cases</c:v>
                </c:pt>
              </c:strCache>
            </c:strRef>
          </c:tx>
          <c:spPr>
            <a:ln w="28575" cap="rnd">
              <a:solidFill>
                <a:schemeClr val="accent1"/>
              </a:solidFill>
              <a:round/>
            </a:ln>
            <a:effectLst/>
          </c:spPr>
          <c:marker>
            <c:symbol val="none"/>
          </c:marker>
          <c:cat>
            <c:numRef>
              <c:f>'Number &amp; Rate IDU Cases State'!$B$1:$AM$1</c:f>
              <c:numCache>
                <c:formatCode>General</c:formatCode>
                <c:ptCount val="38"/>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numCache>
            </c:numRef>
          </c:cat>
          <c:val>
            <c:numRef>
              <c:f>'Number &amp; Rate IDU Cases State'!$B$2:$AM$2</c:f>
              <c:numCache>
                <c:formatCode>#,##0</c:formatCode>
                <c:ptCount val="38"/>
                <c:pt idx="0">
                  <c:v>3</c:v>
                </c:pt>
                <c:pt idx="1">
                  <c:v>13</c:v>
                </c:pt>
                <c:pt idx="2">
                  <c:v>24</c:v>
                </c:pt>
                <c:pt idx="3">
                  <c:v>76</c:v>
                </c:pt>
                <c:pt idx="4">
                  <c:v>274</c:v>
                </c:pt>
                <c:pt idx="5">
                  <c:v>401</c:v>
                </c:pt>
                <c:pt idx="6">
                  <c:v>559</c:v>
                </c:pt>
                <c:pt idx="7">
                  <c:v>808</c:v>
                </c:pt>
                <c:pt idx="8">
                  <c:v>1082</c:v>
                </c:pt>
                <c:pt idx="9">
                  <c:v>1216</c:v>
                </c:pt>
                <c:pt idx="10">
                  <c:v>1425</c:v>
                </c:pt>
                <c:pt idx="11">
                  <c:v>1444</c:v>
                </c:pt>
                <c:pt idx="12">
                  <c:v>1246</c:v>
                </c:pt>
                <c:pt idx="13">
                  <c:v>1098</c:v>
                </c:pt>
                <c:pt idx="14">
                  <c:v>1016</c:v>
                </c:pt>
                <c:pt idx="15">
                  <c:v>901</c:v>
                </c:pt>
                <c:pt idx="16">
                  <c:v>810</c:v>
                </c:pt>
                <c:pt idx="17">
                  <c:v>694</c:v>
                </c:pt>
                <c:pt idx="18">
                  <c:v>634</c:v>
                </c:pt>
                <c:pt idx="19">
                  <c:v>577</c:v>
                </c:pt>
                <c:pt idx="20">
                  <c:v>577</c:v>
                </c:pt>
                <c:pt idx="21">
                  <c:v>555</c:v>
                </c:pt>
                <c:pt idx="22">
                  <c:v>477</c:v>
                </c:pt>
                <c:pt idx="23">
                  <c:v>414</c:v>
                </c:pt>
                <c:pt idx="24">
                  <c:v>338</c:v>
                </c:pt>
                <c:pt idx="25">
                  <c:v>440</c:v>
                </c:pt>
                <c:pt idx="26">
                  <c:v>432</c:v>
                </c:pt>
                <c:pt idx="27">
                  <c:v>354</c:v>
                </c:pt>
                <c:pt idx="28">
                  <c:v>301</c:v>
                </c:pt>
                <c:pt idx="29">
                  <c:v>302</c:v>
                </c:pt>
                <c:pt idx="30">
                  <c:v>234</c:v>
                </c:pt>
                <c:pt idx="31">
                  <c:v>203</c:v>
                </c:pt>
                <c:pt idx="32">
                  <c:v>199</c:v>
                </c:pt>
                <c:pt idx="33">
                  <c:v>221</c:v>
                </c:pt>
                <c:pt idx="34">
                  <c:v>204</c:v>
                </c:pt>
                <c:pt idx="35">
                  <c:v>207</c:v>
                </c:pt>
                <c:pt idx="36">
                  <c:v>235</c:v>
                </c:pt>
                <c:pt idx="37">
                  <c:v>228</c:v>
                </c:pt>
              </c:numCache>
            </c:numRef>
          </c:val>
          <c:smooth val="0"/>
          <c:extLst>
            <c:ext xmlns:c16="http://schemas.microsoft.com/office/drawing/2014/chart" uri="{C3380CC4-5D6E-409C-BE32-E72D297353CC}">
              <c16:uniqueId val="{00000000-1A2B-4258-8B9D-3F94BB19F23F}"/>
            </c:ext>
          </c:extLst>
        </c:ser>
        <c:dLbls>
          <c:showLegendKey val="0"/>
          <c:showVal val="0"/>
          <c:showCatName val="0"/>
          <c:showSerName val="0"/>
          <c:showPercent val="0"/>
          <c:showBubbleSize val="0"/>
        </c:dLbls>
        <c:marker val="1"/>
        <c:smooth val="0"/>
        <c:axId val="345022248"/>
        <c:axId val="345021592"/>
      </c:lineChart>
      <c:lineChart>
        <c:grouping val="standard"/>
        <c:varyColors val="0"/>
        <c:ser>
          <c:idx val="1"/>
          <c:order val="1"/>
          <c:tx>
            <c:strRef>
              <c:f>'Number &amp; Rate IDU Cases State'!$A$3</c:f>
              <c:strCache>
                <c:ptCount val="1"/>
                <c:pt idx="0">
                  <c:v>Rate IDU Cases per 100k</c:v>
                </c:pt>
              </c:strCache>
            </c:strRef>
          </c:tx>
          <c:spPr>
            <a:ln w="28575" cap="rnd">
              <a:solidFill>
                <a:schemeClr val="accent2"/>
              </a:solidFill>
              <a:round/>
            </a:ln>
            <a:effectLst/>
          </c:spPr>
          <c:marker>
            <c:symbol val="none"/>
          </c:marker>
          <c:cat>
            <c:numRef>
              <c:f>'Number &amp; Rate IDU Cases State'!$B$1:$AM$1</c:f>
              <c:numCache>
                <c:formatCode>General</c:formatCode>
                <c:ptCount val="38"/>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numCache>
            </c:numRef>
          </c:cat>
          <c:val>
            <c:numRef>
              <c:f>'Number &amp; Rate IDU Cases State'!$B$3:$AM$3</c:f>
              <c:numCache>
                <c:formatCode>0.0</c:formatCode>
                <c:ptCount val="38"/>
                <c:pt idx="0">
                  <c:v>1.2479720454261826E-2</c:v>
                </c:pt>
                <c:pt idx="1">
                  <c:v>5.2959628467837208E-2</c:v>
                </c:pt>
                <c:pt idx="2">
                  <c:v>9.5709044504705701E-2</c:v>
                </c:pt>
                <c:pt idx="3">
                  <c:v>0.29702583343103917</c:v>
                </c:pt>
                <c:pt idx="4">
                  <c:v>1.0492857963466473</c:v>
                </c:pt>
                <c:pt idx="5">
                  <c:v>1.4995138733079052</c:v>
                </c:pt>
                <c:pt idx="6">
                  <c:v>2.041039871476559</c:v>
                </c:pt>
                <c:pt idx="7">
                  <c:v>2.8794412173479205</c:v>
                </c:pt>
                <c:pt idx="8">
                  <c:v>3.7607312919258975</c:v>
                </c:pt>
                <c:pt idx="9">
                  <c:v>4.0862668736190582</c:v>
                </c:pt>
                <c:pt idx="10">
                  <c:v>4.7273787050001239</c:v>
                </c:pt>
                <c:pt idx="11">
                  <c:v>4.7000621488827354</c:v>
                </c:pt>
                <c:pt idx="12">
                  <c:v>3.999899071567568</c:v>
                </c:pt>
                <c:pt idx="13">
                  <c:v>3.494707332583467</c:v>
                </c:pt>
                <c:pt idx="14">
                  <c:v>3.2133828540089957</c:v>
                </c:pt>
                <c:pt idx="15">
                  <c:v>2.8300050516061317</c:v>
                </c:pt>
                <c:pt idx="16">
                  <c:v>2.51491335859569</c:v>
                </c:pt>
                <c:pt idx="17">
                  <c:v>2.1250615892759961</c:v>
                </c:pt>
                <c:pt idx="18">
                  <c:v>1.9130514495272304</c:v>
                </c:pt>
                <c:pt idx="19">
                  <c:v>1.7034172794294562</c:v>
                </c:pt>
                <c:pt idx="20">
                  <c:v>1.6843376651559492</c:v>
                </c:pt>
                <c:pt idx="21">
                  <c:v>1.598248388879232</c:v>
                </c:pt>
                <c:pt idx="22">
                  <c:v>1.356516050442945</c:v>
                </c:pt>
                <c:pt idx="23">
                  <c:v>1.1638744503328808</c:v>
                </c:pt>
                <c:pt idx="24">
                  <c:v>0.94231333407101414</c:v>
                </c:pt>
                <c:pt idx="25">
                  <c:v>1.2182897858418225</c:v>
                </c:pt>
                <c:pt idx="26">
                  <c:v>1.1868237508487713</c:v>
                </c:pt>
                <c:pt idx="27">
                  <c:v>0.96446268326323492</c:v>
                </c:pt>
                <c:pt idx="28">
                  <c:v>0.81424604887104779</c:v>
                </c:pt>
                <c:pt idx="29">
                  <c:v>0.80818722561608825</c:v>
                </c:pt>
                <c:pt idx="30">
                  <c:v>0.62020362610266377</c:v>
                </c:pt>
                <c:pt idx="31">
                  <c:v>0.53279224737412811</c:v>
                </c:pt>
                <c:pt idx="32">
                  <c:v>0.51809353139918857</c:v>
                </c:pt>
                <c:pt idx="33">
                  <c:v>0.57043158828158003</c:v>
                </c:pt>
                <c:pt idx="34">
                  <c:v>0.52233516696021132</c:v>
                </c:pt>
                <c:pt idx="35">
                  <c:v>0.52660183884274181</c:v>
                </c:pt>
                <c:pt idx="36">
                  <c:v>0.59357504770133263</c:v>
                </c:pt>
                <c:pt idx="37">
                  <c:v>0.57260844620061113</c:v>
                </c:pt>
              </c:numCache>
            </c:numRef>
          </c:val>
          <c:smooth val="0"/>
          <c:extLst>
            <c:ext xmlns:c16="http://schemas.microsoft.com/office/drawing/2014/chart" uri="{C3380CC4-5D6E-409C-BE32-E72D297353CC}">
              <c16:uniqueId val="{00000001-1A2B-4258-8B9D-3F94BB19F23F}"/>
            </c:ext>
          </c:extLst>
        </c:ser>
        <c:dLbls>
          <c:showLegendKey val="0"/>
          <c:showVal val="0"/>
          <c:showCatName val="0"/>
          <c:showSerName val="0"/>
          <c:showPercent val="0"/>
          <c:showBubbleSize val="0"/>
        </c:dLbls>
        <c:marker val="1"/>
        <c:smooth val="0"/>
        <c:axId val="501066088"/>
        <c:axId val="501063464"/>
      </c:lineChart>
      <c:catAx>
        <c:axId val="345022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021592"/>
        <c:crosses val="autoZero"/>
        <c:auto val="1"/>
        <c:lblAlgn val="ctr"/>
        <c:lblOffset val="100"/>
        <c:noMultiLvlLbl val="0"/>
      </c:catAx>
      <c:valAx>
        <c:axId val="345021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022248"/>
        <c:crosses val="autoZero"/>
        <c:crossBetween val="between"/>
      </c:valAx>
      <c:valAx>
        <c:axId val="50106346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066088"/>
        <c:crosses val="max"/>
        <c:crossBetween val="between"/>
      </c:valAx>
      <c:catAx>
        <c:axId val="501066088"/>
        <c:scaling>
          <c:orientation val="minMax"/>
        </c:scaling>
        <c:delete val="1"/>
        <c:axPos val="b"/>
        <c:numFmt formatCode="General" sourceLinked="1"/>
        <c:majorTickMark val="out"/>
        <c:minorTickMark val="none"/>
        <c:tickLblPos val="nextTo"/>
        <c:crossAx val="5010634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C79F8-FE41-4B10-9077-DE499DAAB092}"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D5D7281B-615A-4A8E-BE83-F23AEF48A472}">
      <dgm:prSet/>
      <dgm:spPr>
        <a:solidFill>
          <a:schemeClr val="accent6"/>
        </a:solidFill>
      </dgm:spPr>
      <dgm:t>
        <a:bodyPr/>
        <a:lstStyle/>
        <a:p>
          <a:r>
            <a:rPr lang="en-US" dirty="0"/>
            <a:t>Identify </a:t>
          </a:r>
          <a:r>
            <a:rPr lang="en-US" cap="none" baseline="0" dirty="0"/>
            <a:t>and</a:t>
          </a:r>
          <a:r>
            <a:rPr lang="en-US" cap="all" baseline="0" dirty="0"/>
            <a:t> </a:t>
          </a:r>
          <a:r>
            <a:rPr lang="en-US" b="1" cap="all" baseline="0" dirty="0">
              <a:solidFill>
                <a:schemeClr val="bg1"/>
              </a:solidFill>
            </a:rPr>
            <a:t>stop denial of services </a:t>
          </a:r>
          <a:r>
            <a:rPr lang="en-US" dirty="0"/>
            <a:t>based on drug use</a:t>
          </a:r>
        </a:p>
      </dgm:t>
    </dgm:pt>
    <dgm:pt modelId="{2A12C1B3-EFBB-410D-9FB1-BEBAF238433D}" type="parTrans" cxnId="{63994684-4D8F-4ADC-A7F5-87F2314E1749}">
      <dgm:prSet/>
      <dgm:spPr/>
      <dgm:t>
        <a:bodyPr/>
        <a:lstStyle/>
        <a:p>
          <a:endParaRPr lang="en-US"/>
        </a:p>
      </dgm:t>
    </dgm:pt>
    <dgm:pt modelId="{B581D474-4992-44C0-88DD-31D899BF9139}" type="sibTrans" cxnId="{63994684-4D8F-4ADC-A7F5-87F2314E1749}">
      <dgm:prSet/>
      <dgm:spPr/>
      <dgm:t>
        <a:bodyPr/>
        <a:lstStyle/>
        <a:p>
          <a:endParaRPr lang="en-US"/>
        </a:p>
      </dgm:t>
    </dgm:pt>
    <dgm:pt modelId="{5DAA179E-4A4A-4504-8FD0-8480FFB9C354}">
      <dgm:prSet/>
      <dgm:spPr>
        <a:solidFill>
          <a:schemeClr val="tx2">
            <a:lumMod val="50000"/>
            <a:lumOff val="50000"/>
          </a:schemeClr>
        </a:solidFill>
      </dgm:spPr>
      <dgm:t>
        <a:bodyPr/>
        <a:lstStyle/>
        <a:p>
          <a:r>
            <a:rPr lang="en-US" b="1" cap="all" baseline="0" dirty="0"/>
            <a:t>Educate staff </a:t>
          </a:r>
          <a:r>
            <a:rPr lang="en-US" dirty="0"/>
            <a:t>on harm reduction concepts and practice</a:t>
          </a:r>
        </a:p>
      </dgm:t>
    </dgm:pt>
    <dgm:pt modelId="{28F0DBAD-470C-4870-AAE3-F54F2AE045FF}" type="parTrans" cxnId="{344437DA-C630-4742-8C3A-A1F80FD073DC}">
      <dgm:prSet/>
      <dgm:spPr/>
      <dgm:t>
        <a:bodyPr/>
        <a:lstStyle/>
        <a:p>
          <a:endParaRPr lang="en-US"/>
        </a:p>
      </dgm:t>
    </dgm:pt>
    <dgm:pt modelId="{E719FD06-A867-42E3-B13E-A04ABFDA71FF}" type="sibTrans" cxnId="{344437DA-C630-4742-8C3A-A1F80FD073DC}">
      <dgm:prSet/>
      <dgm:spPr/>
      <dgm:t>
        <a:bodyPr/>
        <a:lstStyle/>
        <a:p>
          <a:endParaRPr lang="en-US"/>
        </a:p>
      </dgm:t>
    </dgm:pt>
    <dgm:pt modelId="{09FAD6B7-1301-4C2F-8FFC-13B9DC026BC7}">
      <dgm:prSet/>
      <dgm:spPr>
        <a:solidFill>
          <a:schemeClr val="accent2">
            <a:lumMod val="75000"/>
          </a:schemeClr>
        </a:solidFill>
      </dgm:spPr>
      <dgm:t>
        <a:bodyPr/>
        <a:lstStyle/>
        <a:p>
          <a:r>
            <a:rPr lang="en-US" dirty="0"/>
            <a:t>Create </a:t>
          </a:r>
          <a:r>
            <a:rPr lang="en-US" b="1" cap="all" baseline="0" dirty="0"/>
            <a:t>service linkages </a:t>
          </a:r>
          <a:r>
            <a:rPr lang="en-US" dirty="0"/>
            <a:t>with local harm reduction providers</a:t>
          </a:r>
        </a:p>
      </dgm:t>
    </dgm:pt>
    <dgm:pt modelId="{996C0402-C7BF-4714-B4A6-B837D3666783}" type="parTrans" cxnId="{5127C9B8-6CDD-42CC-A904-8D88A05C479D}">
      <dgm:prSet/>
      <dgm:spPr/>
      <dgm:t>
        <a:bodyPr/>
        <a:lstStyle/>
        <a:p>
          <a:endParaRPr lang="en-US"/>
        </a:p>
      </dgm:t>
    </dgm:pt>
    <dgm:pt modelId="{C30294B5-B311-45B4-A21F-E28DF7D18A66}" type="sibTrans" cxnId="{5127C9B8-6CDD-42CC-A904-8D88A05C479D}">
      <dgm:prSet/>
      <dgm:spPr/>
      <dgm:t>
        <a:bodyPr/>
        <a:lstStyle/>
        <a:p>
          <a:endParaRPr lang="en-US"/>
        </a:p>
      </dgm:t>
    </dgm:pt>
    <dgm:pt modelId="{2BC02EA7-27FA-44EF-845C-0F36602E120E}">
      <dgm:prSet/>
      <dgm:spPr>
        <a:solidFill>
          <a:schemeClr val="tx2">
            <a:lumMod val="75000"/>
            <a:lumOff val="25000"/>
          </a:schemeClr>
        </a:solidFill>
      </dgm:spPr>
      <dgm:t>
        <a:bodyPr/>
        <a:lstStyle/>
        <a:p>
          <a:r>
            <a:rPr lang="en-US" b="1" cap="all" baseline="0" dirty="0"/>
            <a:t>Support</a:t>
          </a:r>
          <a:r>
            <a:rPr lang="en-US" dirty="0"/>
            <a:t> harm reduction groups in local policy</a:t>
          </a:r>
        </a:p>
      </dgm:t>
    </dgm:pt>
    <dgm:pt modelId="{AFAD03A5-D713-469B-8143-51EDA33728B7}" type="parTrans" cxnId="{12890C2E-7803-4E2F-B60F-01F7F63D5794}">
      <dgm:prSet/>
      <dgm:spPr/>
      <dgm:t>
        <a:bodyPr/>
        <a:lstStyle/>
        <a:p>
          <a:endParaRPr lang="en-US"/>
        </a:p>
      </dgm:t>
    </dgm:pt>
    <dgm:pt modelId="{5DAB1272-BAE0-44E9-8C66-7C16DA4C6BF6}" type="sibTrans" cxnId="{12890C2E-7803-4E2F-B60F-01F7F63D5794}">
      <dgm:prSet/>
      <dgm:spPr/>
      <dgm:t>
        <a:bodyPr/>
        <a:lstStyle/>
        <a:p>
          <a:endParaRPr lang="en-US"/>
        </a:p>
      </dgm:t>
    </dgm:pt>
    <dgm:pt modelId="{BE67EDF0-6A72-4ADF-BBC7-357E2515FCD3}">
      <dgm:prSet/>
      <dgm:spPr>
        <a:solidFill>
          <a:schemeClr val="accent5">
            <a:lumMod val="75000"/>
          </a:schemeClr>
        </a:solidFill>
      </dgm:spPr>
      <dgm:t>
        <a:bodyPr/>
        <a:lstStyle/>
        <a:p>
          <a:r>
            <a:rPr lang="en-US" b="1" cap="all" baseline="0" dirty="0"/>
            <a:t>Adopt organizational policies </a:t>
          </a:r>
          <a:r>
            <a:rPr lang="en-US" dirty="0"/>
            <a:t>that advance harm reduction</a:t>
          </a:r>
        </a:p>
      </dgm:t>
    </dgm:pt>
    <dgm:pt modelId="{741D0524-8BFE-4A27-916B-DF78198B3797}" type="parTrans" cxnId="{913C7A82-85FC-4F43-B247-59299FDF2DA3}">
      <dgm:prSet/>
      <dgm:spPr/>
      <dgm:t>
        <a:bodyPr/>
        <a:lstStyle/>
        <a:p>
          <a:endParaRPr lang="en-US"/>
        </a:p>
      </dgm:t>
    </dgm:pt>
    <dgm:pt modelId="{489EE4AD-88F3-44CA-820D-528B04B7F62D}" type="sibTrans" cxnId="{913C7A82-85FC-4F43-B247-59299FDF2DA3}">
      <dgm:prSet/>
      <dgm:spPr/>
      <dgm:t>
        <a:bodyPr/>
        <a:lstStyle/>
        <a:p>
          <a:endParaRPr lang="en-US"/>
        </a:p>
      </dgm:t>
    </dgm:pt>
    <dgm:pt modelId="{1D70692B-4771-4AD9-81A1-C0F82AB48F5C}">
      <dgm:prSet/>
      <dgm:spPr>
        <a:solidFill>
          <a:schemeClr val="accent5"/>
        </a:solidFill>
      </dgm:spPr>
      <dgm:t>
        <a:bodyPr/>
        <a:lstStyle/>
        <a:p>
          <a:r>
            <a:rPr lang="en-US" b="1" cap="all" baseline="0" dirty="0"/>
            <a:t>Offer harm reduction services yourself</a:t>
          </a:r>
        </a:p>
      </dgm:t>
    </dgm:pt>
    <dgm:pt modelId="{68E76104-1BEC-4534-9DBA-F5BB3509AE82}" type="parTrans" cxnId="{555ECEDF-A099-439A-B172-C71135D9B484}">
      <dgm:prSet/>
      <dgm:spPr/>
      <dgm:t>
        <a:bodyPr/>
        <a:lstStyle/>
        <a:p>
          <a:endParaRPr lang="en-US"/>
        </a:p>
      </dgm:t>
    </dgm:pt>
    <dgm:pt modelId="{5DC85A32-B20C-48D9-A03A-B2D27DCD2643}" type="sibTrans" cxnId="{555ECEDF-A099-439A-B172-C71135D9B484}">
      <dgm:prSet/>
      <dgm:spPr/>
      <dgm:t>
        <a:bodyPr/>
        <a:lstStyle/>
        <a:p>
          <a:endParaRPr lang="en-US"/>
        </a:p>
      </dgm:t>
    </dgm:pt>
    <dgm:pt modelId="{6BEAB885-9CE8-4F01-ABA2-862F749E6E4F}">
      <dgm:prSet/>
      <dgm:spPr>
        <a:solidFill>
          <a:schemeClr val="accent6"/>
        </a:solidFill>
      </dgm:spPr>
      <dgm:t>
        <a:bodyPr/>
        <a:lstStyle/>
        <a:p>
          <a:r>
            <a:rPr lang="en-US" dirty="0"/>
            <a:t>Fill Gaps in </a:t>
          </a:r>
          <a:r>
            <a:rPr lang="en-US" b="1" cap="all" baseline="0" dirty="0"/>
            <a:t>naloxone access</a:t>
          </a:r>
        </a:p>
      </dgm:t>
    </dgm:pt>
    <dgm:pt modelId="{A4FDD645-A4C9-4907-84B7-EE2581A8FEF0}" type="sibTrans" cxnId="{401638D6-C2ED-4EFF-A112-DB264BD934B5}">
      <dgm:prSet/>
      <dgm:spPr/>
      <dgm:t>
        <a:bodyPr/>
        <a:lstStyle/>
        <a:p>
          <a:endParaRPr lang="en-US"/>
        </a:p>
      </dgm:t>
    </dgm:pt>
    <dgm:pt modelId="{4BE935A5-2863-4AB8-80B1-4ADBD5364BFB}" type="parTrans" cxnId="{401638D6-C2ED-4EFF-A112-DB264BD934B5}">
      <dgm:prSet/>
      <dgm:spPr/>
      <dgm:t>
        <a:bodyPr/>
        <a:lstStyle/>
        <a:p>
          <a:endParaRPr lang="en-US"/>
        </a:p>
      </dgm:t>
    </dgm:pt>
    <dgm:pt modelId="{44125903-5095-4391-9ABC-AB0AA028A1A4}" type="pres">
      <dgm:prSet presAssocID="{285C79F8-FE41-4B10-9077-DE499DAAB092}" presName="Name0" presStyleCnt="0">
        <dgm:presLayoutVars>
          <dgm:dir/>
          <dgm:resizeHandles val="exact"/>
        </dgm:presLayoutVars>
      </dgm:prSet>
      <dgm:spPr/>
    </dgm:pt>
    <dgm:pt modelId="{942B4CA3-C9BB-44B5-9F2B-64FDC81EAF43}" type="pres">
      <dgm:prSet presAssocID="{D5D7281B-615A-4A8E-BE83-F23AEF48A472}" presName="node" presStyleLbl="node1" presStyleIdx="0" presStyleCnt="7">
        <dgm:presLayoutVars>
          <dgm:bulletEnabled val="1"/>
        </dgm:presLayoutVars>
      </dgm:prSet>
      <dgm:spPr/>
    </dgm:pt>
    <dgm:pt modelId="{34CAA03D-6C58-4C03-A68A-25496E539D4F}" type="pres">
      <dgm:prSet presAssocID="{B581D474-4992-44C0-88DD-31D899BF9139}" presName="sibTrans" presStyleLbl="sibTrans1D1" presStyleIdx="0" presStyleCnt="6"/>
      <dgm:spPr/>
    </dgm:pt>
    <dgm:pt modelId="{B4509F98-1921-4572-8496-9A5FB05EEE49}" type="pres">
      <dgm:prSet presAssocID="{B581D474-4992-44C0-88DD-31D899BF9139}" presName="connectorText" presStyleLbl="sibTrans1D1" presStyleIdx="0" presStyleCnt="6"/>
      <dgm:spPr/>
    </dgm:pt>
    <dgm:pt modelId="{F0E84FE3-5250-4C62-AFB5-DA3C6D1126E1}" type="pres">
      <dgm:prSet presAssocID="{5DAA179E-4A4A-4504-8FD0-8480FFB9C354}" presName="node" presStyleLbl="node1" presStyleIdx="1" presStyleCnt="7">
        <dgm:presLayoutVars>
          <dgm:bulletEnabled val="1"/>
        </dgm:presLayoutVars>
      </dgm:prSet>
      <dgm:spPr/>
    </dgm:pt>
    <dgm:pt modelId="{FBAF963B-8774-43CC-8A89-6DDC37C1BEC8}" type="pres">
      <dgm:prSet presAssocID="{E719FD06-A867-42E3-B13E-A04ABFDA71FF}" presName="sibTrans" presStyleLbl="sibTrans1D1" presStyleIdx="1" presStyleCnt="6"/>
      <dgm:spPr/>
    </dgm:pt>
    <dgm:pt modelId="{8DD2378C-025B-4D14-9685-D46A261D3CA1}" type="pres">
      <dgm:prSet presAssocID="{E719FD06-A867-42E3-B13E-A04ABFDA71FF}" presName="connectorText" presStyleLbl="sibTrans1D1" presStyleIdx="1" presStyleCnt="6"/>
      <dgm:spPr/>
    </dgm:pt>
    <dgm:pt modelId="{10C2DA3C-6BFF-4A6A-85B1-71EC034F8E15}" type="pres">
      <dgm:prSet presAssocID="{09FAD6B7-1301-4C2F-8FFC-13B9DC026BC7}" presName="node" presStyleLbl="node1" presStyleIdx="2" presStyleCnt="7">
        <dgm:presLayoutVars>
          <dgm:bulletEnabled val="1"/>
        </dgm:presLayoutVars>
      </dgm:prSet>
      <dgm:spPr/>
    </dgm:pt>
    <dgm:pt modelId="{A731DECC-F5CE-4156-B5A5-FFBDA436B1CE}" type="pres">
      <dgm:prSet presAssocID="{C30294B5-B311-45B4-A21F-E28DF7D18A66}" presName="sibTrans" presStyleLbl="sibTrans1D1" presStyleIdx="2" presStyleCnt="6"/>
      <dgm:spPr/>
    </dgm:pt>
    <dgm:pt modelId="{41BF5C8B-6BFB-4C29-95C5-7778303ECA62}" type="pres">
      <dgm:prSet presAssocID="{C30294B5-B311-45B4-A21F-E28DF7D18A66}" presName="connectorText" presStyleLbl="sibTrans1D1" presStyleIdx="2" presStyleCnt="6"/>
      <dgm:spPr/>
    </dgm:pt>
    <dgm:pt modelId="{E3F51E7F-9F51-4F10-BF5F-8BDE133E716F}" type="pres">
      <dgm:prSet presAssocID="{2BC02EA7-27FA-44EF-845C-0F36602E120E}" presName="node" presStyleLbl="node1" presStyleIdx="3" presStyleCnt="7">
        <dgm:presLayoutVars>
          <dgm:bulletEnabled val="1"/>
        </dgm:presLayoutVars>
      </dgm:prSet>
      <dgm:spPr/>
    </dgm:pt>
    <dgm:pt modelId="{E5C53418-549A-4FF4-A01E-45C602DE932A}" type="pres">
      <dgm:prSet presAssocID="{5DAB1272-BAE0-44E9-8C66-7C16DA4C6BF6}" presName="sibTrans" presStyleLbl="sibTrans1D1" presStyleIdx="3" presStyleCnt="6"/>
      <dgm:spPr/>
    </dgm:pt>
    <dgm:pt modelId="{6EDBDCD7-CD48-45B3-B80C-1AB3146752A2}" type="pres">
      <dgm:prSet presAssocID="{5DAB1272-BAE0-44E9-8C66-7C16DA4C6BF6}" presName="connectorText" presStyleLbl="sibTrans1D1" presStyleIdx="3" presStyleCnt="6"/>
      <dgm:spPr/>
    </dgm:pt>
    <dgm:pt modelId="{03342713-16BF-4182-A319-320329A9898F}" type="pres">
      <dgm:prSet presAssocID="{BE67EDF0-6A72-4ADF-BBC7-357E2515FCD3}" presName="node" presStyleLbl="node1" presStyleIdx="4" presStyleCnt="7" custLinFactNeighborX="59968" custLinFactNeighborY="-1753">
        <dgm:presLayoutVars>
          <dgm:bulletEnabled val="1"/>
        </dgm:presLayoutVars>
      </dgm:prSet>
      <dgm:spPr/>
    </dgm:pt>
    <dgm:pt modelId="{84DBA869-BD18-46D8-B64D-1717372A8A96}" type="pres">
      <dgm:prSet presAssocID="{489EE4AD-88F3-44CA-820D-528B04B7F62D}" presName="sibTrans" presStyleLbl="sibTrans1D1" presStyleIdx="4" presStyleCnt="6"/>
      <dgm:spPr/>
    </dgm:pt>
    <dgm:pt modelId="{2541EFC7-35FE-42BB-AC36-49BB272E7DC2}" type="pres">
      <dgm:prSet presAssocID="{489EE4AD-88F3-44CA-820D-528B04B7F62D}" presName="connectorText" presStyleLbl="sibTrans1D1" presStyleIdx="4" presStyleCnt="6"/>
      <dgm:spPr/>
    </dgm:pt>
    <dgm:pt modelId="{FE3E8835-0344-4E6B-BD71-453DE294444D}" type="pres">
      <dgm:prSet presAssocID="{6BEAB885-9CE8-4F01-ABA2-862F749E6E4F}" presName="node" presStyleLbl="node1" presStyleIdx="5" presStyleCnt="7" custLinFactNeighborX="59968" custLinFactNeighborY="-1753">
        <dgm:presLayoutVars>
          <dgm:bulletEnabled val="1"/>
        </dgm:presLayoutVars>
      </dgm:prSet>
      <dgm:spPr/>
    </dgm:pt>
    <dgm:pt modelId="{73C2A40D-E121-4659-AD43-06D2D2D4E958}" type="pres">
      <dgm:prSet presAssocID="{A4FDD645-A4C9-4907-84B7-EE2581A8FEF0}" presName="sibTrans" presStyleLbl="sibTrans1D1" presStyleIdx="5" presStyleCnt="6"/>
      <dgm:spPr/>
    </dgm:pt>
    <dgm:pt modelId="{097A7AD2-EB25-4AE6-A6D3-0283069CDCD0}" type="pres">
      <dgm:prSet presAssocID="{A4FDD645-A4C9-4907-84B7-EE2581A8FEF0}" presName="connectorText" presStyleLbl="sibTrans1D1" presStyleIdx="5" presStyleCnt="6"/>
      <dgm:spPr/>
    </dgm:pt>
    <dgm:pt modelId="{46B24217-7FB8-4C68-B398-E311E9F4E52C}" type="pres">
      <dgm:prSet presAssocID="{1D70692B-4771-4AD9-81A1-C0F82AB48F5C}" presName="node" presStyleLbl="node1" presStyleIdx="6" presStyleCnt="7" custLinFactNeighborX="59968" custLinFactNeighborY="-1753">
        <dgm:presLayoutVars>
          <dgm:bulletEnabled val="1"/>
        </dgm:presLayoutVars>
      </dgm:prSet>
      <dgm:spPr/>
    </dgm:pt>
  </dgm:ptLst>
  <dgm:cxnLst>
    <dgm:cxn modelId="{82B1C10E-889A-45AA-8A05-0E665114A8E4}" type="presOf" srcId="{A4FDD645-A4C9-4907-84B7-EE2581A8FEF0}" destId="{097A7AD2-EB25-4AE6-A6D3-0283069CDCD0}" srcOrd="1" destOrd="0" presId="urn:microsoft.com/office/officeart/2016/7/layout/RepeatingBendingProcessNew"/>
    <dgm:cxn modelId="{A3EE0B13-FC5F-4BA1-83F3-6C468D6568B7}" type="presOf" srcId="{BE67EDF0-6A72-4ADF-BBC7-357E2515FCD3}" destId="{03342713-16BF-4182-A319-320329A9898F}" srcOrd="0" destOrd="0" presId="urn:microsoft.com/office/officeart/2016/7/layout/RepeatingBendingProcessNew"/>
    <dgm:cxn modelId="{12890C2E-7803-4E2F-B60F-01F7F63D5794}" srcId="{285C79F8-FE41-4B10-9077-DE499DAAB092}" destId="{2BC02EA7-27FA-44EF-845C-0F36602E120E}" srcOrd="3" destOrd="0" parTransId="{AFAD03A5-D713-469B-8143-51EDA33728B7}" sibTransId="{5DAB1272-BAE0-44E9-8C66-7C16DA4C6BF6}"/>
    <dgm:cxn modelId="{1444BD31-9379-4841-B979-E6FA59AF1B10}" type="presOf" srcId="{5DAB1272-BAE0-44E9-8C66-7C16DA4C6BF6}" destId="{6EDBDCD7-CD48-45B3-B80C-1AB3146752A2}" srcOrd="1" destOrd="0" presId="urn:microsoft.com/office/officeart/2016/7/layout/RepeatingBendingProcessNew"/>
    <dgm:cxn modelId="{3CDCB838-376D-46CD-91FF-0DDDD92739EB}" type="presOf" srcId="{E719FD06-A867-42E3-B13E-A04ABFDA71FF}" destId="{FBAF963B-8774-43CC-8A89-6DDC37C1BEC8}" srcOrd="0" destOrd="0" presId="urn:microsoft.com/office/officeart/2016/7/layout/RepeatingBendingProcessNew"/>
    <dgm:cxn modelId="{5089506A-80BC-4F83-8AD3-AC9694C3016C}" type="presOf" srcId="{489EE4AD-88F3-44CA-820D-528B04B7F62D}" destId="{2541EFC7-35FE-42BB-AC36-49BB272E7DC2}" srcOrd="1" destOrd="0" presId="urn:microsoft.com/office/officeart/2016/7/layout/RepeatingBendingProcessNew"/>
    <dgm:cxn modelId="{5AFC286D-3A8F-46F6-B3B4-159EE0A30175}" type="presOf" srcId="{285C79F8-FE41-4B10-9077-DE499DAAB092}" destId="{44125903-5095-4391-9ABC-AB0AA028A1A4}" srcOrd="0" destOrd="0" presId="urn:microsoft.com/office/officeart/2016/7/layout/RepeatingBendingProcessNew"/>
    <dgm:cxn modelId="{2D3FF47C-3BDD-452A-823A-FB3444513B19}" type="presOf" srcId="{5DAA179E-4A4A-4504-8FD0-8480FFB9C354}" destId="{F0E84FE3-5250-4C62-AFB5-DA3C6D1126E1}" srcOrd="0" destOrd="0" presId="urn:microsoft.com/office/officeart/2016/7/layout/RepeatingBendingProcessNew"/>
    <dgm:cxn modelId="{913C7A82-85FC-4F43-B247-59299FDF2DA3}" srcId="{285C79F8-FE41-4B10-9077-DE499DAAB092}" destId="{BE67EDF0-6A72-4ADF-BBC7-357E2515FCD3}" srcOrd="4" destOrd="0" parTransId="{741D0524-8BFE-4A27-916B-DF78198B3797}" sibTransId="{489EE4AD-88F3-44CA-820D-528B04B7F62D}"/>
    <dgm:cxn modelId="{63994684-4D8F-4ADC-A7F5-87F2314E1749}" srcId="{285C79F8-FE41-4B10-9077-DE499DAAB092}" destId="{D5D7281B-615A-4A8E-BE83-F23AEF48A472}" srcOrd="0" destOrd="0" parTransId="{2A12C1B3-EFBB-410D-9FB1-BEBAF238433D}" sibTransId="{B581D474-4992-44C0-88DD-31D899BF9139}"/>
    <dgm:cxn modelId="{D81C7A88-9DD8-4B8E-AD10-8C6777168EAA}" type="presOf" srcId="{B581D474-4992-44C0-88DD-31D899BF9139}" destId="{34CAA03D-6C58-4C03-A68A-25496E539D4F}" srcOrd="0" destOrd="0" presId="urn:microsoft.com/office/officeart/2016/7/layout/RepeatingBendingProcessNew"/>
    <dgm:cxn modelId="{979C7991-BB4F-41C1-BDD3-3EA68F8B4AC6}" type="presOf" srcId="{6BEAB885-9CE8-4F01-ABA2-862F749E6E4F}" destId="{FE3E8835-0344-4E6B-BD71-453DE294444D}" srcOrd="0" destOrd="0" presId="urn:microsoft.com/office/officeart/2016/7/layout/RepeatingBendingProcessNew"/>
    <dgm:cxn modelId="{0FC00398-C165-4306-AA51-34E941A9ABD8}" type="presOf" srcId="{E719FD06-A867-42E3-B13E-A04ABFDA71FF}" destId="{8DD2378C-025B-4D14-9685-D46A261D3CA1}" srcOrd="1" destOrd="0" presId="urn:microsoft.com/office/officeart/2016/7/layout/RepeatingBendingProcessNew"/>
    <dgm:cxn modelId="{F042A6AC-4702-4847-9483-EE10E26F585C}" type="presOf" srcId="{1D70692B-4771-4AD9-81A1-C0F82AB48F5C}" destId="{46B24217-7FB8-4C68-B398-E311E9F4E52C}" srcOrd="0" destOrd="0" presId="urn:microsoft.com/office/officeart/2016/7/layout/RepeatingBendingProcessNew"/>
    <dgm:cxn modelId="{5FAAB9B4-B13C-4C52-AD7D-17BE08C94855}" type="presOf" srcId="{C30294B5-B311-45B4-A21F-E28DF7D18A66}" destId="{A731DECC-F5CE-4156-B5A5-FFBDA436B1CE}" srcOrd="0" destOrd="0" presId="urn:microsoft.com/office/officeart/2016/7/layout/RepeatingBendingProcessNew"/>
    <dgm:cxn modelId="{5127C9B8-6CDD-42CC-A904-8D88A05C479D}" srcId="{285C79F8-FE41-4B10-9077-DE499DAAB092}" destId="{09FAD6B7-1301-4C2F-8FFC-13B9DC026BC7}" srcOrd="2" destOrd="0" parTransId="{996C0402-C7BF-4714-B4A6-B837D3666783}" sibTransId="{C30294B5-B311-45B4-A21F-E28DF7D18A66}"/>
    <dgm:cxn modelId="{830684BA-61C3-41CB-BB62-273B88BE3C41}" type="presOf" srcId="{2BC02EA7-27FA-44EF-845C-0F36602E120E}" destId="{E3F51E7F-9F51-4F10-BF5F-8BDE133E716F}" srcOrd="0" destOrd="0" presId="urn:microsoft.com/office/officeart/2016/7/layout/RepeatingBendingProcessNew"/>
    <dgm:cxn modelId="{E6F315BF-C3FC-4795-A452-04AA6F67572D}" type="presOf" srcId="{C30294B5-B311-45B4-A21F-E28DF7D18A66}" destId="{41BF5C8B-6BFB-4C29-95C5-7778303ECA62}" srcOrd="1" destOrd="0" presId="urn:microsoft.com/office/officeart/2016/7/layout/RepeatingBendingProcessNew"/>
    <dgm:cxn modelId="{C05E8DC0-07A6-4DAD-AFDB-9A6F80861079}" type="presOf" srcId="{A4FDD645-A4C9-4907-84B7-EE2581A8FEF0}" destId="{73C2A40D-E121-4659-AD43-06D2D2D4E958}" srcOrd="0" destOrd="0" presId="urn:microsoft.com/office/officeart/2016/7/layout/RepeatingBendingProcessNew"/>
    <dgm:cxn modelId="{6C23D0C9-FF42-4F70-B5CF-AC3991976D0D}" type="presOf" srcId="{B581D474-4992-44C0-88DD-31D899BF9139}" destId="{B4509F98-1921-4572-8496-9A5FB05EEE49}" srcOrd="1" destOrd="0" presId="urn:microsoft.com/office/officeart/2016/7/layout/RepeatingBendingProcessNew"/>
    <dgm:cxn modelId="{73C0DFD1-D051-4A8D-B013-D9CA9A828909}" type="presOf" srcId="{09FAD6B7-1301-4C2F-8FFC-13B9DC026BC7}" destId="{10C2DA3C-6BFF-4A6A-85B1-71EC034F8E15}" srcOrd="0" destOrd="0" presId="urn:microsoft.com/office/officeart/2016/7/layout/RepeatingBendingProcessNew"/>
    <dgm:cxn modelId="{401638D6-C2ED-4EFF-A112-DB264BD934B5}" srcId="{285C79F8-FE41-4B10-9077-DE499DAAB092}" destId="{6BEAB885-9CE8-4F01-ABA2-862F749E6E4F}" srcOrd="5" destOrd="0" parTransId="{4BE935A5-2863-4AB8-80B1-4ADBD5364BFB}" sibTransId="{A4FDD645-A4C9-4907-84B7-EE2581A8FEF0}"/>
    <dgm:cxn modelId="{E6365DD9-CD55-4C89-A507-FD944461E557}" type="presOf" srcId="{D5D7281B-615A-4A8E-BE83-F23AEF48A472}" destId="{942B4CA3-C9BB-44B5-9F2B-64FDC81EAF43}" srcOrd="0" destOrd="0" presId="urn:microsoft.com/office/officeart/2016/7/layout/RepeatingBendingProcessNew"/>
    <dgm:cxn modelId="{344437DA-C630-4742-8C3A-A1F80FD073DC}" srcId="{285C79F8-FE41-4B10-9077-DE499DAAB092}" destId="{5DAA179E-4A4A-4504-8FD0-8480FFB9C354}" srcOrd="1" destOrd="0" parTransId="{28F0DBAD-470C-4870-AAE3-F54F2AE045FF}" sibTransId="{E719FD06-A867-42E3-B13E-A04ABFDA71FF}"/>
    <dgm:cxn modelId="{555ECEDF-A099-439A-B172-C71135D9B484}" srcId="{285C79F8-FE41-4B10-9077-DE499DAAB092}" destId="{1D70692B-4771-4AD9-81A1-C0F82AB48F5C}" srcOrd="6" destOrd="0" parTransId="{68E76104-1BEC-4534-9DBA-F5BB3509AE82}" sibTransId="{5DC85A32-B20C-48D9-A03A-B2D27DCD2643}"/>
    <dgm:cxn modelId="{724C0FEE-2366-42DB-AAD8-0A0DA27505D9}" type="presOf" srcId="{5DAB1272-BAE0-44E9-8C66-7C16DA4C6BF6}" destId="{E5C53418-549A-4FF4-A01E-45C602DE932A}" srcOrd="0" destOrd="0" presId="urn:microsoft.com/office/officeart/2016/7/layout/RepeatingBendingProcessNew"/>
    <dgm:cxn modelId="{2C022DFA-34C4-4FCC-A1B0-FC1531959A03}" type="presOf" srcId="{489EE4AD-88F3-44CA-820D-528B04B7F62D}" destId="{84DBA869-BD18-46D8-B64D-1717372A8A96}" srcOrd="0" destOrd="0" presId="urn:microsoft.com/office/officeart/2016/7/layout/RepeatingBendingProcessNew"/>
    <dgm:cxn modelId="{1204EF53-C65D-4DB1-A0A9-9C4A18C34F08}" type="presParOf" srcId="{44125903-5095-4391-9ABC-AB0AA028A1A4}" destId="{942B4CA3-C9BB-44B5-9F2B-64FDC81EAF43}" srcOrd="0" destOrd="0" presId="urn:microsoft.com/office/officeart/2016/7/layout/RepeatingBendingProcessNew"/>
    <dgm:cxn modelId="{F989DDE6-52E2-42B8-AD8E-6C93AD88AC1B}" type="presParOf" srcId="{44125903-5095-4391-9ABC-AB0AA028A1A4}" destId="{34CAA03D-6C58-4C03-A68A-25496E539D4F}" srcOrd="1" destOrd="0" presId="urn:microsoft.com/office/officeart/2016/7/layout/RepeatingBendingProcessNew"/>
    <dgm:cxn modelId="{B123172C-33E9-4269-956C-B13ACA8EDECC}" type="presParOf" srcId="{34CAA03D-6C58-4C03-A68A-25496E539D4F}" destId="{B4509F98-1921-4572-8496-9A5FB05EEE49}" srcOrd="0" destOrd="0" presId="urn:microsoft.com/office/officeart/2016/7/layout/RepeatingBendingProcessNew"/>
    <dgm:cxn modelId="{7D6A43AC-4F33-492C-B155-2D1E431AFB8C}" type="presParOf" srcId="{44125903-5095-4391-9ABC-AB0AA028A1A4}" destId="{F0E84FE3-5250-4C62-AFB5-DA3C6D1126E1}" srcOrd="2" destOrd="0" presId="urn:microsoft.com/office/officeart/2016/7/layout/RepeatingBendingProcessNew"/>
    <dgm:cxn modelId="{A7FF639F-67AD-4F4A-A78A-1AE860776E4A}" type="presParOf" srcId="{44125903-5095-4391-9ABC-AB0AA028A1A4}" destId="{FBAF963B-8774-43CC-8A89-6DDC37C1BEC8}" srcOrd="3" destOrd="0" presId="urn:microsoft.com/office/officeart/2016/7/layout/RepeatingBendingProcessNew"/>
    <dgm:cxn modelId="{7789C9AD-0600-4CA9-BA55-53C5E4875EE5}" type="presParOf" srcId="{FBAF963B-8774-43CC-8A89-6DDC37C1BEC8}" destId="{8DD2378C-025B-4D14-9685-D46A261D3CA1}" srcOrd="0" destOrd="0" presId="urn:microsoft.com/office/officeart/2016/7/layout/RepeatingBendingProcessNew"/>
    <dgm:cxn modelId="{00D8A48B-B39A-4533-9F59-8E36D291C711}" type="presParOf" srcId="{44125903-5095-4391-9ABC-AB0AA028A1A4}" destId="{10C2DA3C-6BFF-4A6A-85B1-71EC034F8E15}" srcOrd="4" destOrd="0" presId="urn:microsoft.com/office/officeart/2016/7/layout/RepeatingBendingProcessNew"/>
    <dgm:cxn modelId="{52742ADB-F64D-4B20-A892-D7A945BA20CB}" type="presParOf" srcId="{44125903-5095-4391-9ABC-AB0AA028A1A4}" destId="{A731DECC-F5CE-4156-B5A5-FFBDA436B1CE}" srcOrd="5" destOrd="0" presId="urn:microsoft.com/office/officeart/2016/7/layout/RepeatingBendingProcessNew"/>
    <dgm:cxn modelId="{46089AB4-F340-4C62-BA3F-39B5FEB9A881}" type="presParOf" srcId="{A731DECC-F5CE-4156-B5A5-FFBDA436B1CE}" destId="{41BF5C8B-6BFB-4C29-95C5-7778303ECA62}" srcOrd="0" destOrd="0" presId="urn:microsoft.com/office/officeart/2016/7/layout/RepeatingBendingProcessNew"/>
    <dgm:cxn modelId="{17E50E8C-9450-48C9-92C3-CDC6266C9FDD}" type="presParOf" srcId="{44125903-5095-4391-9ABC-AB0AA028A1A4}" destId="{E3F51E7F-9F51-4F10-BF5F-8BDE133E716F}" srcOrd="6" destOrd="0" presId="urn:microsoft.com/office/officeart/2016/7/layout/RepeatingBendingProcessNew"/>
    <dgm:cxn modelId="{FF49AE48-0512-416C-A610-EB83F879A20D}" type="presParOf" srcId="{44125903-5095-4391-9ABC-AB0AA028A1A4}" destId="{E5C53418-549A-4FF4-A01E-45C602DE932A}" srcOrd="7" destOrd="0" presId="urn:microsoft.com/office/officeart/2016/7/layout/RepeatingBendingProcessNew"/>
    <dgm:cxn modelId="{547EBEF7-D5F3-49E3-BFE5-CB9BEBC73220}" type="presParOf" srcId="{E5C53418-549A-4FF4-A01E-45C602DE932A}" destId="{6EDBDCD7-CD48-45B3-B80C-1AB3146752A2}" srcOrd="0" destOrd="0" presId="urn:microsoft.com/office/officeart/2016/7/layout/RepeatingBendingProcessNew"/>
    <dgm:cxn modelId="{9670D5F3-FEF9-4205-9023-762A09F6876F}" type="presParOf" srcId="{44125903-5095-4391-9ABC-AB0AA028A1A4}" destId="{03342713-16BF-4182-A319-320329A9898F}" srcOrd="8" destOrd="0" presId="urn:microsoft.com/office/officeart/2016/7/layout/RepeatingBendingProcessNew"/>
    <dgm:cxn modelId="{FB9F8320-C33A-43C1-80D3-874DCF16DCD0}" type="presParOf" srcId="{44125903-5095-4391-9ABC-AB0AA028A1A4}" destId="{84DBA869-BD18-46D8-B64D-1717372A8A96}" srcOrd="9" destOrd="0" presId="urn:microsoft.com/office/officeart/2016/7/layout/RepeatingBendingProcessNew"/>
    <dgm:cxn modelId="{D7562E39-EE07-4045-A408-EB369FB3D1FC}" type="presParOf" srcId="{84DBA869-BD18-46D8-B64D-1717372A8A96}" destId="{2541EFC7-35FE-42BB-AC36-49BB272E7DC2}" srcOrd="0" destOrd="0" presId="urn:microsoft.com/office/officeart/2016/7/layout/RepeatingBendingProcessNew"/>
    <dgm:cxn modelId="{6D61D3D8-FA6C-44D8-9749-84F6D363A239}" type="presParOf" srcId="{44125903-5095-4391-9ABC-AB0AA028A1A4}" destId="{FE3E8835-0344-4E6B-BD71-453DE294444D}" srcOrd="10" destOrd="0" presId="urn:microsoft.com/office/officeart/2016/7/layout/RepeatingBendingProcessNew"/>
    <dgm:cxn modelId="{90102833-8003-480B-AA92-DD5B7F79886A}" type="presParOf" srcId="{44125903-5095-4391-9ABC-AB0AA028A1A4}" destId="{73C2A40D-E121-4659-AD43-06D2D2D4E958}" srcOrd="11" destOrd="0" presId="urn:microsoft.com/office/officeart/2016/7/layout/RepeatingBendingProcessNew"/>
    <dgm:cxn modelId="{893BCBB1-A917-43CF-A556-2CCC15739425}" type="presParOf" srcId="{73C2A40D-E121-4659-AD43-06D2D2D4E958}" destId="{097A7AD2-EB25-4AE6-A6D3-0283069CDCD0}" srcOrd="0" destOrd="0" presId="urn:microsoft.com/office/officeart/2016/7/layout/RepeatingBendingProcessNew"/>
    <dgm:cxn modelId="{CFDDAFC6-16E8-4B20-83C8-12BC3F66CA9D}" type="presParOf" srcId="{44125903-5095-4391-9ABC-AB0AA028A1A4}" destId="{46B24217-7FB8-4C68-B398-E311E9F4E52C}"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AA03D-6C58-4C03-A68A-25496E539D4F}">
      <dsp:nvSpPr>
        <dsp:cNvPr id="0" name=""/>
        <dsp:cNvSpPr/>
      </dsp:nvSpPr>
      <dsp:spPr>
        <a:xfrm>
          <a:off x="2085474" y="1033385"/>
          <a:ext cx="449025" cy="91440"/>
        </a:xfrm>
        <a:custGeom>
          <a:avLst/>
          <a:gdLst/>
          <a:ahLst/>
          <a:cxnLst/>
          <a:rect l="0" t="0" r="0" b="0"/>
          <a:pathLst>
            <a:path>
              <a:moveTo>
                <a:pt x="0" y="45720"/>
              </a:moveTo>
              <a:lnTo>
                <a:pt x="449025" y="45720"/>
              </a:lnTo>
            </a:path>
          </a:pathLst>
        </a:custGeom>
        <a:noFill/>
        <a:ln w="6350" cap="flat" cmpd="sng" algn="in">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7996" y="1076707"/>
        <a:ext cx="23981" cy="4796"/>
      </dsp:txXfrm>
    </dsp:sp>
    <dsp:sp modelId="{942B4CA3-C9BB-44B5-9F2B-64FDC81EAF43}">
      <dsp:nvSpPr>
        <dsp:cNvPr id="0" name=""/>
        <dsp:cNvSpPr/>
      </dsp:nvSpPr>
      <dsp:spPr>
        <a:xfrm>
          <a:off x="1946" y="453507"/>
          <a:ext cx="2085327" cy="1251196"/>
        </a:xfrm>
        <a:prstGeom prst="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183" tIns="107259" rIns="102183" bIns="107259" numCol="1" spcCol="1270" anchor="ctr" anchorCtr="0">
          <a:noAutofit/>
        </a:bodyPr>
        <a:lstStyle/>
        <a:p>
          <a:pPr marL="0" lvl="0" indent="0" algn="ctr" defTabSz="711200">
            <a:lnSpc>
              <a:spcPct val="90000"/>
            </a:lnSpc>
            <a:spcBef>
              <a:spcPct val="0"/>
            </a:spcBef>
            <a:spcAft>
              <a:spcPct val="35000"/>
            </a:spcAft>
            <a:buNone/>
          </a:pPr>
          <a:r>
            <a:rPr lang="en-US" sz="1600" kern="1200" dirty="0"/>
            <a:t>Identify </a:t>
          </a:r>
          <a:r>
            <a:rPr lang="en-US" sz="1600" kern="1200" cap="none" baseline="0" dirty="0"/>
            <a:t>and</a:t>
          </a:r>
          <a:r>
            <a:rPr lang="en-US" sz="1600" kern="1200" cap="all" baseline="0" dirty="0"/>
            <a:t> </a:t>
          </a:r>
          <a:r>
            <a:rPr lang="en-US" sz="1600" b="1" kern="1200" cap="all" baseline="0" dirty="0">
              <a:solidFill>
                <a:schemeClr val="bg1"/>
              </a:solidFill>
            </a:rPr>
            <a:t>stop denial of services </a:t>
          </a:r>
          <a:r>
            <a:rPr lang="en-US" sz="1600" kern="1200" dirty="0"/>
            <a:t>based on drug use</a:t>
          </a:r>
        </a:p>
      </dsp:txBody>
      <dsp:txXfrm>
        <a:off x="1946" y="453507"/>
        <a:ext cx="2085327" cy="1251196"/>
      </dsp:txXfrm>
    </dsp:sp>
    <dsp:sp modelId="{FBAF963B-8774-43CC-8A89-6DDC37C1BEC8}">
      <dsp:nvSpPr>
        <dsp:cNvPr id="0" name=""/>
        <dsp:cNvSpPr/>
      </dsp:nvSpPr>
      <dsp:spPr>
        <a:xfrm>
          <a:off x="4650427" y="1033385"/>
          <a:ext cx="449025" cy="91440"/>
        </a:xfrm>
        <a:custGeom>
          <a:avLst/>
          <a:gdLst/>
          <a:ahLst/>
          <a:cxnLst/>
          <a:rect l="0" t="0" r="0" b="0"/>
          <a:pathLst>
            <a:path>
              <a:moveTo>
                <a:pt x="0" y="45720"/>
              </a:moveTo>
              <a:lnTo>
                <a:pt x="449025" y="45720"/>
              </a:lnTo>
            </a:path>
          </a:pathLst>
        </a:custGeom>
        <a:noFill/>
        <a:ln w="6350" cap="flat" cmpd="sng" algn="in">
          <a:solidFill>
            <a:schemeClr val="accent2">
              <a:hueOff val="-2948058"/>
              <a:satOff val="2189"/>
              <a:lumOff val="-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62949" y="1076707"/>
        <a:ext cx="23981" cy="4796"/>
      </dsp:txXfrm>
    </dsp:sp>
    <dsp:sp modelId="{F0E84FE3-5250-4C62-AFB5-DA3C6D1126E1}">
      <dsp:nvSpPr>
        <dsp:cNvPr id="0" name=""/>
        <dsp:cNvSpPr/>
      </dsp:nvSpPr>
      <dsp:spPr>
        <a:xfrm>
          <a:off x="2566899" y="453507"/>
          <a:ext cx="2085327" cy="1251196"/>
        </a:xfrm>
        <a:prstGeom prst="rect">
          <a:avLst/>
        </a:prstGeom>
        <a:solidFill>
          <a:schemeClr val="tx2">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183" tIns="107259" rIns="102183" bIns="107259" numCol="1" spcCol="1270" anchor="ctr" anchorCtr="0">
          <a:noAutofit/>
        </a:bodyPr>
        <a:lstStyle/>
        <a:p>
          <a:pPr marL="0" lvl="0" indent="0" algn="ctr" defTabSz="711200">
            <a:lnSpc>
              <a:spcPct val="90000"/>
            </a:lnSpc>
            <a:spcBef>
              <a:spcPct val="0"/>
            </a:spcBef>
            <a:spcAft>
              <a:spcPct val="35000"/>
            </a:spcAft>
            <a:buNone/>
          </a:pPr>
          <a:r>
            <a:rPr lang="en-US" sz="1600" b="1" kern="1200" cap="all" baseline="0" dirty="0"/>
            <a:t>Educate staff </a:t>
          </a:r>
          <a:r>
            <a:rPr lang="en-US" sz="1600" kern="1200" dirty="0"/>
            <a:t>on harm reduction concepts and practice</a:t>
          </a:r>
        </a:p>
      </dsp:txBody>
      <dsp:txXfrm>
        <a:off x="2566899" y="453507"/>
        <a:ext cx="2085327" cy="1251196"/>
      </dsp:txXfrm>
    </dsp:sp>
    <dsp:sp modelId="{A731DECC-F5CE-4156-B5A5-FFBDA436B1CE}">
      <dsp:nvSpPr>
        <dsp:cNvPr id="0" name=""/>
        <dsp:cNvSpPr/>
      </dsp:nvSpPr>
      <dsp:spPr>
        <a:xfrm>
          <a:off x="7215380" y="1033385"/>
          <a:ext cx="449025" cy="91440"/>
        </a:xfrm>
        <a:custGeom>
          <a:avLst/>
          <a:gdLst/>
          <a:ahLst/>
          <a:cxnLst/>
          <a:rect l="0" t="0" r="0" b="0"/>
          <a:pathLst>
            <a:path>
              <a:moveTo>
                <a:pt x="0" y="45720"/>
              </a:moveTo>
              <a:lnTo>
                <a:pt x="449025" y="45720"/>
              </a:lnTo>
            </a:path>
          </a:pathLst>
        </a:custGeom>
        <a:noFill/>
        <a:ln w="6350" cap="flat" cmpd="sng" algn="in">
          <a:solidFill>
            <a:schemeClr val="accent2">
              <a:hueOff val="-5896115"/>
              <a:satOff val="4378"/>
              <a:lumOff val="-94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27902" y="1076707"/>
        <a:ext cx="23981" cy="4796"/>
      </dsp:txXfrm>
    </dsp:sp>
    <dsp:sp modelId="{10C2DA3C-6BFF-4A6A-85B1-71EC034F8E15}">
      <dsp:nvSpPr>
        <dsp:cNvPr id="0" name=""/>
        <dsp:cNvSpPr/>
      </dsp:nvSpPr>
      <dsp:spPr>
        <a:xfrm>
          <a:off x="5131852" y="453507"/>
          <a:ext cx="2085327" cy="1251196"/>
        </a:xfrm>
        <a:prstGeom prst="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183" tIns="107259" rIns="102183" bIns="107259" numCol="1" spcCol="1270" anchor="ctr" anchorCtr="0">
          <a:noAutofit/>
        </a:bodyPr>
        <a:lstStyle/>
        <a:p>
          <a:pPr marL="0" lvl="0" indent="0" algn="ctr" defTabSz="711200">
            <a:lnSpc>
              <a:spcPct val="90000"/>
            </a:lnSpc>
            <a:spcBef>
              <a:spcPct val="0"/>
            </a:spcBef>
            <a:spcAft>
              <a:spcPct val="35000"/>
            </a:spcAft>
            <a:buNone/>
          </a:pPr>
          <a:r>
            <a:rPr lang="en-US" sz="1600" kern="1200" dirty="0"/>
            <a:t>Create </a:t>
          </a:r>
          <a:r>
            <a:rPr lang="en-US" sz="1600" b="1" kern="1200" cap="all" baseline="0" dirty="0"/>
            <a:t>service linkages </a:t>
          </a:r>
          <a:r>
            <a:rPr lang="en-US" sz="1600" kern="1200" dirty="0"/>
            <a:t>with local harm reduction providers</a:t>
          </a:r>
        </a:p>
      </dsp:txBody>
      <dsp:txXfrm>
        <a:off x="5131852" y="453507"/>
        <a:ext cx="2085327" cy="1251196"/>
      </dsp:txXfrm>
    </dsp:sp>
    <dsp:sp modelId="{E5C53418-549A-4FF4-A01E-45C602DE932A}">
      <dsp:nvSpPr>
        <dsp:cNvPr id="0" name=""/>
        <dsp:cNvSpPr/>
      </dsp:nvSpPr>
      <dsp:spPr>
        <a:xfrm>
          <a:off x="2295139" y="1702903"/>
          <a:ext cx="6444329" cy="427091"/>
        </a:xfrm>
        <a:custGeom>
          <a:avLst/>
          <a:gdLst/>
          <a:ahLst/>
          <a:cxnLst/>
          <a:rect l="0" t="0" r="0" b="0"/>
          <a:pathLst>
            <a:path>
              <a:moveTo>
                <a:pt x="6444329" y="0"/>
              </a:moveTo>
              <a:lnTo>
                <a:pt x="6444329" y="230645"/>
              </a:lnTo>
              <a:lnTo>
                <a:pt x="0" y="230645"/>
              </a:lnTo>
              <a:lnTo>
                <a:pt x="0" y="427091"/>
              </a:lnTo>
            </a:path>
          </a:pathLst>
        </a:custGeom>
        <a:noFill/>
        <a:ln w="6350" cap="flat" cmpd="sng" algn="in">
          <a:solidFill>
            <a:schemeClr val="accent2">
              <a:hueOff val="-8844173"/>
              <a:satOff val="6566"/>
              <a:lumOff val="-141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5790" y="1914051"/>
        <a:ext cx="323028" cy="4796"/>
      </dsp:txXfrm>
    </dsp:sp>
    <dsp:sp modelId="{E3F51E7F-9F51-4F10-BF5F-8BDE133E716F}">
      <dsp:nvSpPr>
        <dsp:cNvPr id="0" name=""/>
        <dsp:cNvSpPr/>
      </dsp:nvSpPr>
      <dsp:spPr>
        <a:xfrm>
          <a:off x="7696805" y="453507"/>
          <a:ext cx="2085327" cy="1251196"/>
        </a:xfrm>
        <a:prstGeom prst="rect">
          <a:avLst/>
        </a:prstGeom>
        <a:solidFill>
          <a:schemeClr val="tx2">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183" tIns="107259" rIns="102183" bIns="107259" numCol="1" spcCol="1270" anchor="ctr" anchorCtr="0">
          <a:noAutofit/>
        </a:bodyPr>
        <a:lstStyle/>
        <a:p>
          <a:pPr marL="0" lvl="0" indent="0" algn="ctr" defTabSz="711200">
            <a:lnSpc>
              <a:spcPct val="90000"/>
            </a:lnSpc>
            <a:spcBef>
              <a:spcPct val="0"/>
            </a:spcBef>
            <a:spcAft>
              <a:spcPct val="35000"/>
            </a:spcAft>
            <a:buNone/>
          </a:pPr>
          <a:r>
            <a:rPr lang="en-US" sz="1600" b="1" kern="1200" cap="all" baseline="0" dirty="0"/>
            <a:t>Support</a:t>
          </a:r>
          <a:r>
            <a:rPr lang="en-US" sz="1600" kern="1200" dirty="0"/>
            <a:t> harm reduction groups in local policy</a:t>
          </a:r>
        </a:p>
      </dsp:txBody>
      <dsp:txXfrm>
        <a:off x="7696805" y="453507"/>
        <a:ext cx="2085327" cy="1251196"/>
      </dsp:txXfrm>
    </dsp:sp>
    <dsp:sp modelId="{84DBA869-BD18-46D8-B64D-1717372A8A96}">
      <dsp:nvSpPr>
        <dsp:cNvPr id="0" name=""/>
        <dsp:cNvSpPr/>
      </dsp:nvSpPr>
      <dsp:spPr>
        <a:xfrm>
          <a:off x="3336003" y="2742273"/>
          <a:ext cx="449025" cy="91440"/>
        </a:xfrm>
        <a:custGeom>
          <a:avLst/>
          <a:gdLst/>
          <a:ahLst/>
          <a:cxnLst/>
          <a:rect l="0" t="0" r="0" b="0"/>
          <a:pathLst>
            <a:path>
              <a:moveTo>
                <a:pt x="0" y="45720"/>
              </a:moveTo>
              <a:lnTo>
                <a:pt x="449025" y="45720"/>
              </a:lnTo>
            </a:path>
          </a:pathLst>
        </a:custGeom>
        <a:noFill/>
        <a:ln w="6350" cap="flat" cmpd="sng" algn="in">
          <a:solidFill>
            <a:schemeClr val="accent2">
              <a:hueOff val="-11792230"/>
              <a:satOff val="8755"/>
              <a:lumOff val="-188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48525" y="2785595"/>
        <a:ext cx="23981" cy="4796"/>
      </dsp:txXfrm>
    </dsp:sp>
    <dsp:sp modelId="{03342713-16BF-4182-A319-320329A9898F}">
      <dsp:nvSpPr>
        <dsp:cNvPr id="0" name=""/>
        <dsp:cNvSpPr/>
      </dsp:nvSpPr>
      <dsp:spPr>
        <a:xfrm>
          <a:off x="1252476" y="2162395"/>
          <a:ext cx="2085327" cy="1251196"/>
        </a:xfrm>
        <a:prstGeom prst="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183" tIns="107259" rIns="102183" bIns="107259" numCol="1" spcCol="1270" anchor="ctr" anchorCtr="0">
          <a:noAutofit/>
        </a:bodyPr>
        <a:lstStyle/>
        <a:p>
          <a:pPr marL="0" lvl="0" indent="0" algn="ctr" defTabSz="711200">
            <a:lnSpc>
              <a:spcPct val="90000"/>
            </a:lnSpc>
            <a:spcBef>
              <a:spcPct val="0"/>
            </a:spcBef>
            <a:spcAft>
              <a:spcPct val="35000"/>
            </a:spcAft>
            <a:buNone/>
          </a:pPr>
          <a:r>
            <a:rPr lang="en-US" sz="1600" b="1" kern="1200" cap="all" baseline="0" dirty="0"/>
            <a:t>Adopt organizational policies </a:t>
          </a:r>
          <a:r>
            <a:rPr lang="en-US" sz="1600" kern="1200" dirty="0"/>
            <a:t>that advance harm reduction</a:t>
          </a:r>
        </a:p>
      </dsp:txBody>
      <dsp:txXfrm>
        <a:off x="1252476" y="2162395"/>
        <a:ext cx="2085327" cy="1251196"/>
      </dsp:txXfrm>
    </dsp:sp>
    <dsp:sp modelId="{73C2A40D-E121-4659-AD43-06D2D2D4E958}">
      <dsp:nvSpPr>
        <dsp:cNvPr id="0" name=""/>
        <dsp:cNvSpPr/>
      </dsp:nvSpPr>
      <dsp:spPr>
        <a:xfrm>
          <a:off x="5900956" y="2742273"/>
          <a:ext cx="449025" cy="91440"/>
        </a:xfrm>
        <a:custGeom>
          <a:avLst/>
          <a:gdLst/>
          <a:ahLst/>
          <a:cxnLst/>
          <a:rect l="0" t="0" r="0" b="0"/>
          <a:pathLst>
            <a:path>
              <a:moveTo>
                <a:pt x="0" y="45720"/>
              </a:moveTo>
              <a:lnTo>
                <a:pt x="449025" y="45720"/>
              </a:lnTo>
            </a:path>
          </a:pathLst>
        </a:custGeom>
        <a:noFill/>
        <a:ln w="6350" cap="flat" cmpd="sng" algn="in">
          <a:solidFill>
            <a:schemeClr val="accent2">
              <a:hueOff val="-14740288"/>
              <a:satOff val="10944"/>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13478" y="2785595"/>
        <a:ext cx="23981" cy="4796"/>
      </dsp:txXfrm>
    </dsp:sp>
    <dsp:sp modelId="{FE3E8835-0344-4E6B-BD71-453DE294444D}">
      <dsp:nvSpPr>
        <dsp:cNvPr id="0" name=""/>
        <dsp:cNvSpPr/>
      </dsp:nvSpPr>
      <dsp:spPr>
        <a:xfrm>
          <a:off x="3817428" y="2162395"/>
          <a:ext cx="2085327" cy="1251196"/>
        </a:xfrm>
        <a:prstGeom prst="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183" tIns="107259" rIns="102183" bIns="107259" numCol="1" spcCol="1270" anchor="ctr" anchorCtr="0">
          <a:noAutofit/>
        </a:bodyPr>
        <a:lstStyle/>
        <a:p>
          <a:pPr marL="0" lvl="0" indent="0" algn="ctr" defTabSz="711200">
            <a:lnSpc>
              <a:spcPct val="90000"/>
            </a:lnSpc>
            <a:spcBef>
              <a:spcPct val="0"/>
            </a:spcBef>
            <a:spcAft>
              <a:spcPct val="35000"/>
            </a:spcAft>
            <a:buNone/>
          </a:pPr>
          <a:r>
            <a:rPr lang="en-US" sz="1600" kern="1200" dirty="0"/>
            <a:t>Fill Gaps in </a:t>
          </a:r>
          <a:r>
            <a:rPr lang="en-US" sz="1600" b="1" kern="1200" cap="all" baseline="0" dirty="0"/>
            <a:t>naloxone access</a:t>
          </a:r>
        </a:p>
      </dsp:txBody>
      <dsp:txXfrm>
        <a:off x="3817428" y="2162395"/>
        <a:ext cx="2085327" cy="1251196"/>
      </dsp:txXfrm>
    </dsp:sp>
    <dsp:sp modelId="{46B24217-7FB8-4C68-B398-E311E9F4E52C}">
      <dsp:nvSpPr>
        <dsp:cNvPr id="0" name=""/>
        <dsp:cNvSpPr/>
      </dsp:nvSpPr>
      <dsp:spPr>
        <a:xfrm>
          <a:off x="6382381" y="2162395"/>
          <a:ext cx="2085327" cy="1251196"/>
        </a:xfrm>
        <a:prstGeom prst="rect">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183" tIns="107259" rIns="102183" bIns="107259" numCol="1" spcCol="1270" anchor="ctr" anchorCtr="0">
          <a:noAutofit/>
        </a:bodyPr>
        <a:lstStyle/>
        <a:p>
          <a:pPr marL="0" lvl="0" indent="0" algn="ctr" defTabSz="711200">
            <a:lnSpc>
              <a:spcPct val="90000"/>
            </a:lnSpc>
            <a:spcBef>
              <a:spcPct val="0"/>
            </a:spcBef>
            <a:spcAft>
              <a:spcPct val="35000"/>
            </a:spcAft>
            <a:buNone/>
          </a:pPr>
          <a:r>
            <a:rPr lang="en-US" sz="1600" b="1" kern="1200" cap="all" baseline="0" dirty="0"/>
            <a:t>Offer harm reduction services yourself</a:t>
          </a:r>
        </a:p>
      </dsp:txBody>
      <dsp:txXfrm>
        <a:off x="6382381" y="2162395"/>
        <a:ext cx="2085327" cy="1251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CCF97-06A0-954B-925F-EDF8CF7C7213}" type="datetimeFigureOut">
              <a:rPr lang="en-US" smtClean="0"/>
              <a:t>4/21/2022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04E1F-585F-BB44-AA47-0DA5AFE7DFF9}" type="slidenum">
              <a:rPr lang="en-US" smtClean="0"/>
              <a:t>‹#›</a:t>
            </a:fld>
            <a:endParaRPr lang="en-US"/>
          </a:p>
        </p:txBody>
      </p:sp>
    </p:spTree>
    <p:extLst>
      <p:ext uri="{BB962C8B-B14F-4D97-AF65-F5344CB8AC3E}">
        <p14:creationId xmlns:p14="http://schemas.microsoft.com/office/powerpoint/2010/main" val="214101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C404E1F-585F-BB44-AA47-0DA5AFE7DFF9}" type="slidenum">
              <a:rPr lang="en-US" smtClean="0"/>
              <a:t>1</a:t>
            </a:fld>
            <a:endParaRPr lang="en-US"/>
          </a:p>
        </p:txBody>
      </p:sp>
    </p:spTree>
    <p:extLst>
      <p:ext uri="{BB962C8B-B14F-4D97-AF65-F5344CB8AC3E}">
        <p14:creationId xmlns:p14="http://schemas.microsoft.com/office/powerpoint/2010/main" val="3848541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C404E1F-585F-BB44-AA47-0DA5AFE7DFF9}" type="slidenum">
              <a:rPr lang="en-US" smtClean="0"/>
              <a:t>10</a:t>
            </a:fld>
            <a:endParaRPr lang="en-US"/>
          </a:p>
        </p:txBody>
      </p:sp>
    </p:spTree>
    <p:extLst>
      <p:ext uri="{BB962C8B-B14F-4D97-AF65-F5344CB8AC3E}">
        <p14:creationId xmlns:p14="http://schemas.microsoft.com/office/powerpoint/2010/main" val="3516570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6C404E1F-585F-BB44-AA47-0DA5AFE7DFF9}" type="slidenum">
              <a:rPr lang="en-US" smtClean="0"/>
              <a:t>11</a:t>
            </a:fld>
            <a:endParaRPr lang="en-US"/>
          </a:p>
        </p:txBody>
      </p:sp>
    </p:spTree>
    <p:extLst>
      <p:ext uri="{BB962C8B-B14F-4D97-AF65-F5344CB8AC3E}">
        <p14:creationId xmlns:p14="http://schemas.microsoft.com/office/powerpoint/2010/main" val="469245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1803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987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404E1F-585F-BB44-AA47-0DA5AFE7DFF9}" type="slidenum">
              <a:rPr lang="en-US" smtClean="0"/>
              <a:t>14</a:t>
            </a:fld>
            <a:endParaRPr lang="en-US"/>
          </a:p>
        </p:txBody>
      </p:sp>
    </p:spTree>
    <p:extLst>
      <p:ext uri="{BB962C8B-B14F-4D97-AF65-F5344CB8AC3E}">
        <p14:creationId xmlns:p14="http://schemas.microsoft.com/office/powerpoint/2010/main" val="743264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650"/>
              </a:lnSpc>
              <a:spcBef>
                <a:spcPts val="1500"/>
              </a:spcBef>
              <a:spcAft>
                <a:spcPts val="0"/>
              </a:spcAft>
            </a:pPr>
            <a:endParaRPr lang="en-US" dirty="0">
              <a:solidFill>
                <a:schemeClr val="tx1"/>
              </a:solidFill>
              <a:latin typeface="Arial Nova" panose="020B0504020202020204" pitchFamily="34" charset="0"/>
            </a:endParaRPr>
          </a:p>
        </p:txBody>
      </p:sp>
      <p:sp>
        <p:nvSpPr>
          <p:cNvPr id="4" name="Slide Number Placeholder 3"/>
          <p:cNvSpPr>
            <a:spLocks noGrp="1"/>
          </p:cNvSpPr>
          <p:nvPr>
            <p:ph type="sldNum" sz="quarter" idx="5"/>
          </p:nvPr>
        </p:nvSpPr>
        <p:spPr/>
        <p:txBody>
          <a:bodyPr/>
          <a:lstStyle/>
          <a:p>
            <a:fld id="{6C404E1F-585F-BB44-AA47-0DA5AFE7DFF9}" type="slidenum">
              <a:rPr lang="en-US" smtClean="0"/>
              <a:t>15</a:t>
            </a:fld>
            <a:endParaRPr lang="en-US"/>
          </a:p>
        </p:txBody>
      </p:sp>
    </p:spTree>
    <p:extLst>
      <p:ext uri="{BB962C8B-B14F-4D97-AF65-F5344CB8AC3E}">
        <p14:creationId xmlns:p14="http://schemas.microsoft.com/office/powerpoint/2010/main" val="1358293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650"/>
              </a:lnSpc>
              <a:spcBef>
                <a:spcPts val="0"/>
              </a:spcBef>
              <a:spcAft>
                <a:spcPts val="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The map displays the annual zip code level age-adjusted rates for all opioid-related overdoses. Synthetic opioid overdose deaths may be largely represented by fentanyl</a:t>
            </a:r>
          </a:p>
          <a:p>
            <a:pPr marL="0" marR="0">
              <a:lnSpc>
                <a:spcPts val="1650"/>
              </a:lnSpc>
              <a:spcBef>
                <a:spcPts val="1500"/>
              </a:spcBef>
              <a:spcAft>
                <a:spcPts val="0"/>
              </a:spcAft>
            </a:pPr>
            <a:endParaRPr lang="en-US" sz="1200" dirty="0">
              <a:effectLst/>
              <a:latin typeface="Arial" panose="020B0604020202020204" pitchFamily="34" charset="0"/>
              <a:ea typeface="Cambria" panose="02040503050406030204" pitchFamily="18" charset="0"/>
              <a:cs typeface="Times New Roman" panose="02020603050405020304" pitchFamily="18" charset="0"/>
            </a:endParaRPr>
          </a:p>
          <a:p>
            <a:pPr marL="0" marR="0">
              <a:lnSpc>
                <a:spcPts val="1650"/>
              </a:lnSpc>
              <a:spcBef>
                <a:spcPts val="1500"/>
              </a:spcBef>
              <a:spcAft>
                <a:spcPts val="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The following charts present 12-month moving averages for selected opioid indicators (prescription-, heroin-, and synthetic opioid-related overdose deaths, and ED visits related to any opioid) and include trend data for 2021*. </a:t>
            </a:r>
            <a:endParaRPr lang="en-US" dirty="0">
              <a:solidFill>
                <a:schemeClr val="tx1"/>
              </a:solidFill>
              <a:latin typeface="Arial Nova" panose="020B0504020202020204" pitchFamily="34" charset="0"/>
            </a:endParaRPr>
          </a:p>
          <a:p>
            <a:pPr marL="0" marR="0">
              <a:lnSpc>
                <a:spcPts val="1650"/>
              </a:lnSpc>
              <a:spcBef>
                <a:spcPts val="0"/>
              </a:spcBef>
              <a:spcAft>
                <a:spcPts val="0"/>
              </a:spcAft>
            </a:pPr>
            <a:endParaRPr lang="en-US" dirty="0">
              <a:solidFill>
                <a:schemeClr val="tx1"/>
              </a:solidFill>
              <a:latin typeface="Arial Nova" panose="020B0504020202020204" pitchFamily="34" charset="0"/>
            </a:endParaRPr>
          </a:p>
        </p:txBody>
      </p:sp>
      <p:sp>
        <p:nvSpPr>
          <p:cNvPr id="4" name="Slide Number Placeholder 3"/>
          <p:cNvSpPr>
            <a:spLocks noGrp="1"/>
          </p:cNvSpPr>
          <p:nvPr>
            <p:ph type="sldNum" sz="quarter" idx="5"/>
          </p:nvPr>
        </p:nvSpPr>
        <p:spPr/>
        <p:txBody>
          <a:bodyPr/>
          <a:lstStyle/>
          <a:p>
            <a:fld id="{6C404E1F-585F-BB44-AA47-0DA5AFE7DFF9}" type="slidenum">
              <a:rPr lang="en-US" smtClean="0"/>
              <a:t>16</a:t>
            </a:fld>
            <a:endParaRPr lang="en-US"/>
          </a:p>
        </p:txBody>
      </p:sp>
    </p:spTree>
    <p:extLst>
      <p:ext uri="{BB962C8B-B14F-4D97-AF65-F5344CB8AC3E}">
        <p14:creationId xmlns:p14="http://schemas.microsoft.com/office/powerpoint/2010/main" val="2115386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650"/>
              </a:lnSpc>
              <a:spcBef>
                <a:spcPts val="1500"/>
              </a:spcBef>
              <a:spcAft>
                <a:spcPts val="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The map displays the annual zip code level age-adjusted rates for all opioid-related overdoses. Synthetic opioid overdose deaths may be largely represented by fentanyl.</a:t>
            </a:r>
          </a:p>
          <a:p>
            <a:pPr marL="0" marR="0">
              <a:lnSpc>
                <a:spcPts val="1650"/>
              </a:lnSpc>
              <a:spcBef>
                <a:spcPts val="1500"/>
              </a:spcBef>
              <a:spcAft>
                <a:spcPts val="0"/>
              </a:spcAft>
            </a:pPr>
            <a:endParaRPr lang="en-US" sz="1200" dirty="0">
              <a:effectLst/>
              <a:latin typeface="Arial" panose="020B0604020202020204" pitchFamily="34" charset="0"/>
              <a:ea typeface="Cambria" panose="02040503050406030204" pitchFamily="18" charset="0"/>
              <a:cs typeface="Times New Roman" panose="02020603050405020304" pitchFamily="18" charset="0"/>
            </a:endParaRPr>
          </a:p>
          <a:p>
            <a:pPr marL="0" marR="0">
              <a:lnSpc>
                <a:spcPts val="1650"/>
              </a:lnSpc>
              <a:spcBef>
                <a:spcPts val="1500"/>
              </a:spcBef>
              <a:spcAft>
                <a:spcPts val="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The following charts present 12-month moving averages for selected opioid indicators (prescription-, heroin-, and synthetic opioid-related overdose deaths, and ED visits related to any opioid) and include trend data for 2021*. </a:t>
            </a:r>
            <a:endParaRPr lang="en-US" dirty="0">
              <a:solidFill>
                <a:schemeClr val="tx1"/>
              </a:solidFill>
              <a:latin typeface="Arial Nova" panose="020B0504020202020204" pitchFamily="34" charset="0"/>
            </a:endParaRPr>
          </a:p>
        </p:txBody>
      </p:sp>
      <p:sp>
        <p:nvSpPr>
          <p:cNvPr id="4" name="Slide Number Placeholder 3"/>
          <p:cNvSpPr>
            <a:spLocks noGrp="1"/>
          </p:cNvSpPr>
          <p:nvPr>
            <p:ph type="sldNum" sz="quarter" idx="5"/>
          </p:nvPr>
        </p:nvSpPr>
        <p:spPr/>
        <p:txBody>
          <a:bodyPr/>
          <a:lstStyle/>
          <a:p>
            <a:fld id="{6C404E1F-585F-BB44-AA47-0DA5AFE7DFF9}" type="slidenum">
              <a:rPr lang="en-US" smtClean="0"/>
              <a:t>17</a:t>
            </a:fld>
            <a:endParaRPr lang="en-US"/>
          </a:p>
        </p:txBody>
      </p:sp>
    </p:spTree>
    <p:extLst>
      <p:ext uri="{BB962C8B-B14F-4D97-AF65-F5344CB8AC3E}">
        <p14:creationId xmlns:p14="http://schemas.microsoft.com/office/powerpoint/2010/main" val="2385184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404E1F-585F-BB44-AA47-0DA5AFE7DFF9}" type="slidenum">
              <a:rPr lang="en-US" smtClean="0"/>
              <a:t>18</a:t>
            </a:fld>
            <a:endParaRPr lang="en-US"/>
          </a:p>
        </p:txBody>
      </p:sp>
    </p:spTree>
    <p:extLst>
      <p:ext uri="{BB962C8B-B14F-4D97-AF65-F5344CB8AC3E}">
        <p14:creationId xmlns:p14="http://schemas.microsoft.com/office/powerpoint/2010/main" val="838753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C404E1F-585F-BB44-AA47-0DA5AFE7DFF9}" type="slidenum">
              <a:rPr lang="en-US" smtClean="0"/>
              <a:t>19</a:t>
            </a:fld>
            <a:endParaRPr lang="en-US"/>
          </a:p>
        </p:txBody>
      </p:sp>
    </p:spTree>
    <p:extLst>
      <p:ext uri="{BB962C8B-B14F-4D97-AF65-F5344CB8AC3E}">
        <p14:creationId xmlns:p14="http://schemas.microsoft.com/office/powerpoint/2010/main" val="77459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endParaRPr>
          </a:p>
        </p:txBody>
      </p:sp>
      <p:sp>
        <p:nvSpPr>
          <p:cNvPr id="4" name="Slide Number Placeholder 3"/>
          <p:cNvSpPr>
            <a:spLocks noGrp="1"/>
          </p:cNvSpPr>
          <p:nvPr>
            <p:ph type="sldNum" sz="quarter" idx="10"/>
          </p:nvPr>
        </p:nvSpPr>
        <p:spPr/>
        <p:txBody>
          <a:bodyPr/>
          <a:lstStyle/>
          <a:p>
            <a:fld id="{A44DDAE2-8AC5-45EE-BAFC-4BC6155BD42E}" type="slidenum">
              <a:rPr lang="en-US" smtClean="0"/>
              <a:t>2</a:t>
            </a:fld>
            <a:endParaRPr lang="en-US"/>
          </a:p>
        </p:txBody>
      </p:sp>
    </p:spTree>
    <p:extLst>
      <p:ext uri="{BB962C8B-B14F-4D97-AF65-F5344CB8AC3E}">
        <p14:creationId xmlns:p14="http://schemas.microsoft.com/office/powerpoint/2010/main" val="3900039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404E1F-585F-BB44-AA47-0DA5AFE7DFF9}" type="slidenum">
              <a:rPr lang="en-US" smtClean="0"/>
              <a:t>20</a:t>
            </a:fld>
            <a:endParaRPr lang="en-US"/>
          </a:p>
        </p:txBody>
      </p:sp>
    </p:spTree>
    <p:extLst>
      <p:ext uri="{BB962C8B-B14F-4D97-AF65-F5344CB8AC3E}">
        <p14:creationId xmlns:p14="http://schemas.microsoft.com/office/powerpoint/2010/main" val="182554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dirty="0"/>
              <a:t>focused on shifting power and resources to people most vulnerable to structural violence</a:t>
            </a:r>
            <a:endParaRPr lang="en-US" dirty="0"/>
          </a:p>
        </p:txBody>
      </p:sp>
    </p:spTree>
    <p:extLst>
      <p:ext uri="{BB962C8B-B14F-4D97-AF65-F5344CB8AC3E}">
        <p14:creationId xmlns:p14="http://schemas.microsoft.com/office/powerpoint/2010/main" val="845150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117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C404E1F-585F-BB44-AA47-0DA5AFE7DFF9}" type="slidenum">
              <a:rPr lang="en-US" smtClean="0"/>
              <a:t>5</a:t>
            </a:fld>
            <a:endParaRPr lang="en-US"/>
          </a:p>
        </p:txBody>
      </p:sp>
    </p:spTree>
    <p:extLst>
      <p:ext uri="{BB962C8B-B14F-4D97-AF65-F5344CB8AC3E}">
        <p14:creationId xmlns:p14="http://schemas.microsoft.com/office/powerpoint/2010/main" val="3318148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C404E1F-585F-BB44-AA47-0DA5AFE7DFF9}" type="slidenum">
              <a:rPr lang="en-US" smtClean="0"/>
              <a:t>6</a:t>
            </a:fld>
            <a:endParaRPr lang="en-US"/>
          </a:p>
        </p:txBody>
      </p:sp>
    </p:spTree>
    <p:extLst>
      <p:ext uri="{BB962C8B-B14F-4D97-AF65-F5344CB8AC3E}">
        <p14:creationId xmlns:p14="http://schemas.microsoft.com/office/powerpoint/2010/main" val="387947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C404E1F-585F-BB44-AA47-0DA5AFE7DFF9}" type="slidenum">
              <a:rPr lang="en-US" smtClean="0"/>
              <a:t>7</a:t>
            </a:fld>
            <a:endParaRPr lang="en-US"/>
          </a:p>
        </p:txBody>
      </p:sp>
    </p:spTree>
    <p:extLst>
      <p:ext uri="{BB962C8B-B14F-4D97-AF65-F5344CB8AC3E}">
        <p14:creationId xmlns:p14="http://schemas.microsoft.com/office/powerpoint/2010/main" val="322377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C404E1F-585F-BB44-AA47-0DA5AFE7DFF9}" type="slidenum">
              <a:rPr lang="en-US" smtClean="0"/>
              <a:t>8</a:t>
            </a:fld>
            <a:endParaRPr lang="en-US"/>
          </a:p>
        </p:txBody>
      </p:sp>
    </p:spTree>
    <p:extLst>
      <p:ext uri="{BB962C8B-B14F-4D97-AF65-F5344CB8AC3E}">
        <p14:creationId xmlns:p14="http://schemas.microsoft.com/office/powerpoint/2010/main" val="274581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C404E1F-585F-BB44-AA47-0DA5AFE7DFF9}" type="slidenum">
              <a:rPr lang="en-US" smtClean="0"/>
              <a:t>9</a:t>
            </a:fld>
            <a:endParaRPr lang="en-US"/>
          </a:p>
        </p:txBody>
      </p:sp>
    </p:spTree>
    <p:extLst>
      <p:ext uri="{BB962C8B-B14F-4D97-AF65-F5344CB8AC3E}">
        <p14:creationId xmlns:p14="http://schemas.microsoft.com/office/powerpoint/2010/main" val="148261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35FEC60-52DE-004B-9B2A-2EA93C622AB5}" type="datetimeFigureOut">
              <a:rPr lang="en-US" smtClean="0"/>
              <a:t>4/21/2022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602CC09-93A9-A24C-93A0-A29A9C7BD7A3}"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5FEC60-52DE-004B-9B2A-2EA93C622AB5}"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2CC09-93A9-A24C-93A0-A29A9C7BD7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5FEC60-52DE-004B-9B2A-2EA93C622AB5}"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2CC09-93A9-A24C-93A0-A29A9C7BD7A3}"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80" name="Title Text"/>
          <p:cNvSpPr txBox="1">
            <a:spLocks noGrp="1"/>
          </p:cNvSpPr>
          <p:nvPr>
            <p:ph type="title"/>
          </p:nvPr>
        </p:nvSpPr>
        <p:spPr>
          <a:xfrm>
            <a:off x="976313" y="187523"/>
            <a:ext cx="10239375" cy="1714500"/>
          </a:xfrm>
          <a:prstGeom prst="rect">
            <a:avLst/>
          </a:prstGeom>
        </p:spPr>
        <p:txBody>
          <a:bodyPr/>
          <a:lstStyle>
            <a:lvl1pPr>
              <a:defRPr>
                <a:solidFill>
                  <a:srgbClr val="558AAB"/>
                </a:solidFill>
              </a:defRPr>
            </a:lvl1pPr>
          </a:lstStyle>
          <a:p>
            <a:r>
              <a:t>Title Text</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6579076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97" name="Image"/>
          <p:cNvSpPr>
            <a:spLocks noGrp="1"/>
          </p:cNvSpPr>
          <p:nvPr>
            <p:ph type="pic" sz="quarter" idx="13"/>
          </p:nvPr>
        </p:nvSpPr>
        <p:spPr>
          <a:xfrm>
            <a:off x="7167562" y="1946672"/>
            <a:ext cx="4024313" cy="4018359"/>
          </a:xfrm>
          <a:prstGeom prst="rect">
            <a:avLst/>
          </a:prstGeom>
          <a:ln w="9525">
            <a:round/>
          </a:ln>
        </p:spPr>
        <p:txBody>
          <a:bodyPr lIns="91439" tIns="45719" rIns="91439" bIns="45719" anchor="t">
            <a:noAutofit/>
          </a:bodyPr>
          <a:lstStyle/>
          <a:p>
            <a:endParaRPr/>
          </a:p>
        </p:txBody>
      </p:sp>
      <p:sp>
        <p:nvSpPr>
          <p:cNvPr id="98" name="Title Text"/>
          <p:cNvSpPr txBox="1">
            <a:spLocks noGrp="1"/>
          </p:cNvSpPr>
          <p:nvPr>
            <p:ph type="title"/>
          </p:nvPr>
        </p:nvSpPr>
        <p:spPr>
          <a:xfrm>
            <a:off x="976313" y="187523"/>
            <a:ext cx="10239375" cy="1714500"/>
          </a:xfrm>
          <a:prstGeom prst="rect">
            <a:avLst/>
          </a:prstGeom>
        </p:spPr>
        <p:txBody>
          <a:bodyPr/>
          <a:lstStyle>
            <a:lvl1pPr>
              <a:defRPr>
                <a:solidFill>
                  <a:srgbClr val="558AAB"/>
                </a:solidFill>
              </a:defRPr>
            </a:lvl1pPr>
          </a:lstStyle>
          <a:p>
            <a:r>
              <a:t>Title Text</a:t>
            </a:r>
          </a:p>
        </p:txBody>
      </p:sp>
      <p:sp>
        <p:nvSpPr>
          <p:cNvPr id="99" name="Body Level One…"/>
          <p:cNvSpPr txBox="1">
            <a:spLocks noGrp="1"/>
          </p:cNvSpPr>
          <p:nvPr>
            <p:ph type="body" sz="half" idx="1"/>
          </p:nvPr>
        </p:nvSpPr>
        <p:spPr>
          <a:xfrm>
            <a:off x="976313" y="1946672"/>
            <a:ext cx="5000625" cy="4018359"/>
          </a:xfrm>
          <a:prstGeom prst="rect">
            <a:avLst/>
          </a:prstGeom>
        </p:spPr>
        <p:txBody>
          <a:bodyPr/>
          <a:lstStyle>
            <a:lvl1pPr marL="267881" indent="-267881">
              <a:spcBef>
                <a:spcPts val="1969"/>
              </a:spcBef>
              <a:buBlip>
                <a:blip r:embed="rId2"/>
              </a:buBlip>
              <a:defRPr sz="2109"/>
            </a:lvl1pPr>
            <a:lvl2pPr marL="535762" indent="-267881">
              <a:spcBef>
                <a:spcPts val="1969"/>
              </a:spcBef>
              <a:buBlip>
                <a:blip r:embed="rId2"/>
              </a:buBlip>
              <a:defRPr sz="2109"/>
            </a:lvl2pPr>
            <a:lvl3pPr marL="803643" indent="-267881">
              <a:spcBef>
                <a:spcPts val="1969"/>
              </a:spcBef>
              <a:buBlip>
                <a:blip r:embed="rId2"/>
              </a:buBlip>
              <a:defRPr sz="2109"/>
            </a:lvl3pPr>
            <a:lvl4pPr marL="1071524" indent="-267881">
              <a:spcBef>
                <a:spcPts val="1969"/>
              </a:spcBef>
              <a:buBlip>
                <a:blip r:embed="rId2"/>
              </a:buBlip>
              <a:defRPr sz="2109"/>
            </a:lvl4pPr>
            <a:lvl5pPr marL="1339406" indent="-267881">
              <a:spcBef>
                <a:spcPts val="1969"/>
              </a:spcBef>
              <a:buBlip>
                <a:blip r:embed="rId2"/>
              </a:buBlip>
              <a:defRPr sz="2109"/>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22757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2" name="Рисунок 11"/>
          <p:cNvSpPr>
            <a:spLocks noGrp="1"/>
          </p:cNvSpPr>
          <p:nvPr>
            <p:ph type="pic" sz="quarter" idx="11"/>
          </p:nvPr>
        </p:nvSpPr>
        <p:spPr>
          <a:xfrm>
            <a:off x="0" y="0"/>
            <a:ext cx="12192000" cy="6858000"/>
          </a:xfrm>
        </p:spPr>
        <p:txBody>
          <a:bodyPr/>
          <a:lstStyle/>
          <a:p>
            <a:endParaRPr lang="ru-RU"/>
          </a:p>
        </p:txBody>
      </p:sp>
      <p:sp>
        <p:nvSpPr>
          <p:cNvPr id="10" name="Рисунок 9"/>
          <p:cNvSpPr>
            <a:spLocks noGrp="1"/>
          </p:cNvSpPr>
          <p:nvPr>
            <p:ph type="pic" sz="quarter" idx="10"/>
          </p:nvPr>
        </p:nvSpPr>
        <p:spPr>
          <a:xfrm>
            <a:off x="3774395" y="1969620"/>
            <a:ext cx="4763757" cy="1077277"/>
          </a:xfrm>
          <a:custGeom>
            <a:avLst/>
            <a:gdLst>
              <a:gd name="connsiteX0" fmla="*/ 3206801 w 4763757"/>
              <a:gd name="connsiteY0" fmla="*/ 216941 h 1077277"/>
              <a:gd name="connsiteX1" fmla="*/ 3085700 w 4763757"/>
              <a:gd name="connsiteY1" fmla="*/ 244430 h 1077277"/>
              <a:gd name="connsiteX2" fmla="*/ 2999518 w 4763757"/>
              <a:gd name="connsiteY2" fmla="*/ 316496 h 1077277"/>
              <a:gd name="connsiteX3" fmla="*/ 2947511 w 4763757"/>
              <a:gd name="connsiteY3" fmla="*/ 418280 h 1077277"/>
              <a:gd name="connsiteX4" fmla="*/ 2930424 w 4763757"/>
              <a:gd name="connsiteY4" fmla="*/ 534924 h 1077277"/>
              <a:gd name="connsiteX5" fmla="*/ 2948254 w 4763757"/>
              <a:gd name="connsiteY5" fmla="*/ 653053 h 1077277"/>
              <a:gd name="connsiteX6" fmla="*/ 3001004 w 4763757"/>
              <a:gd name="connsiteY6" fmla="*/ 754837 h 1077277"/>
              <a:gd name="connsiteX7" fmla="*/ 3087929 w 4763757"/>
              <a:gd name="connsiteY7" fmla="*/ 826160 h 1077277"/>
              <a:gd name="connsiteX8" fmla="*/ 3206801 w 4763757"/>
              <a:gd name="connsiteY8" fmla="*/ 852906 h 1077277"/>
              <a:gd name="connsiteX9" fmla="*/ 3328645 w 4763757"/>
              <a:gd name="connsiteY9" fmla="*/ 824674 h 1077277"/>
              <a:gd name="connsiteX10" fmla="*/ 3414827 w 4763757"/>
              <a:gd name="connsiteY10" fmla="*/ 751122 h 1077277"/>
              <a:gd name="connsiteX11" fmla="*/ 3466091 w 4763757"/>
              <a:gd name="connsiteY11" fmla="*/ 648595 h 1077277"/>
              <a:gd name="connsiteX12" fmla="*/ 3483178 w 4763757"/>
              <a:gd name="connsiteY12" fmla="*/ 531952 h 1077277"/>
              <a:gd name="connsiteX13" fmla="*/ 3465348 w 4763757"/>
              <a:gd name="connsiteY13" fmla="*/ 413823 h 1077277"/>
              <a:gd name="connsiteX14" fmla="*/ 3411855 w 4763757"/>
              <a:gd name="connsiteY14" fmla="*/ 312782 h 1077277"/>
              <a:gd name="connsiteX15" fmla="*/ 3324930 w 4763757"/>
              <a:gd name="connsiteY15" fmla="*/ 242944 h 1077277"/>
              <a:gd name="connsiteX16" fmla="*/ 3206801 w 4763757"/>
              <a:gd name="connsiteY16" fmla="*/ 216941 h 1077277"/>
              <a:gd name="connsiteX17" fmla="*/ 3775634 w 4763757"/>
              <a:gd name="connsiteY17" fmla="*/ 5943 h 1077277"/>
              <a:gd name="connsiteX18" fmla="*/ 4040125 w 4763757"/>
              <a:gd name="connsiteY18" fmla="*/ 5943 h 1077277"/>
              <a:gd name="connsiteX19" fmla="*/ 4267467 w 4763757"/>
              <a:gd name="connsiteY19" fmla="*/ 490347 h 1077277"/>
              <a:gd name="connsiteX20" fmla="*/ 4497782 w 4763757"/>
              <a:gd name="connsiteY20" fmla="*/ 5943 h 1077277"/>
              <a:gd name="connsiteX21" fmla="*/ 4763757 w 4763757"/>
              <a:gd name="connsiteY21" fmla="*/ 5943 h 1077277"/>
              <a:gd name="connsiteX22" fmla="*/ 4387825 w 4763757"/>
              <a:gd name="connsiteY22" fmla="*/ 701344 h 1077277"/>
              <a:gd name="connsiteX23" fmla="*/ 4387825 w 4763757"/>
              <a:gd name="connsiteY23" fmla="*/ 1060932 h 1077277"/>
              <a:gd name="connsiteX24" fmla="*/ 4145623 w 4763757"/>
              <a:gd name="connsiteY24" fmla="*/ 1060932 h 1077277"/>
              <a:gd name="connsiteX25" fmla="*/ 4145623 w 4763757"/>
              <a:gd name="connsiteY25" fmla="*/ 698373 h 1077277"/>
              <a:gd name="connsiteX26" fmla="*/ 2309927 w 4763757"/>
              <a:gd name="connsiteY26" fmla="*/ 5943 h 1077277"/>
              <a:gd name="connsiteX27" fmla="*/ 2553615 w 4763757"/>
              <a:gd name="connsiteY27" fmla="*/ 5943 h 1077277"/>
              <a:gd name="connsiteX28" fmla="*/ 2553615 w 4763757"/>
              <a:gd name="connsiteY28" fmla="*/ 542353 h 1077277"/>
              <a:gd name="connsiteX29" fmla="*/ 2540985 w 4763757"/>
              <a:gd name="connsiteY29" fmla="*/ 761523 h 1077277"/>
              <a:gd name="connsiteX30" fmla="*/ 2486006 w 4763757"/>
              <a:gd name="connsiteY30" fmla="*/ 930173 h 1077277"/>
              <a:gd name="connsiteX31" fmla="*/ 2361934 w 4763757"/>
              <a:gd name="connsiteY31" fmla="*/ 1038644 h 1077277"/>
              <a:gd name="connsiteX32" fmla="*/ 2143506 w 4763757"/>
              <a:gd name="connsiteY32" fmla="*/ 1077277 h 1077277"/>
              <a:gd name="connsiteX33" fmla="*/ 1914678 w 4763757"/>
              <a:gd name="connsiteY33" fmla="*/ 1011898 h 1077277"/>
              <a:gd name="connsiteX34" fmla="*/ 1968170 w 4763757"/>
              <a:gd name="connsiteY34" fmla="*/ 812787 h 1077277"/>
              <a:gd name="connsiteX35" fmla="*/ 2031321 w 4763757"/>
              <a:gd name="connsiteY35" fmla="*/ 842505 h 1077277"/>
              <a:gd name="connsiteX36" fmla="*/ 2143506 w 4763757"/>
              <a:gd name="connsiteY36" fmla="*/ 860336 h 1077277"/>
              <a:gd name="connsiteX37" fmla="*/ 2231175 w 4763757"/>
              <a:gd name="connsiteY37" fmla="*/ 841762 h 1077277"/>
              <a:gd name="connsiteX38" fmla="*/ 2281695 w 4763757"/>
              <a:gd name="connsiteY38" fmla="*/ 784555 h 1077277"/>
              <a:gd name="connsiteX39" fmla="*/ 2304727 w 4763757"/>
              <a:gd name="connsiteY39" fmla="*/ 685742 h 1077277"/>
              <a:gd name="connsiteX40" fmla="*/ 2309927 w 4763757"/>
              <a:gd name="connsiteY40" fmla="*/ 542353 h 1077277"/>
              <a:gd name="connsiteX41" fmla="*/ 885825 w 4763757"/>
              <a:gd name="connsiteY41" fmla="*/ 5943 h 1077277"/>
              <a:gd name="connsiteX42" fmla="*/ 1076021 w 4763757"/>
              <a:gd name="connsiteY42" fmla="*/ 5943 h 1077277"/>
              <a:gd name="connsiteX43" fmla="*/ 1567853 w 4763757"/>
              <a:gd name="connsiteY43" fmla="*/ 625563 h 1077277"/>
              <a:gd name="connsiteX44" fmla="*/ 1567853 w 4763757"/>
              <a:gd name="connsiteY44" fmla="*/ 5943 h 1077277"/>
              <a:gd name="connsiteX45" fmla="*/ 1811541 w 4763757"/>
              <a:gd name="connsiteY45" fmla="*/ 5943 h 1077277"/>
              <a:gd name="connsiteX46" fmla="*/ 1811541 w 4763757"/>
              <a:gd name="connsiteY46" fmla="*/ 1060932 h 1077277"/>
              <a:gd name="connsiteX47" fmla="*/ 1615402 w 4763757"/>
              <a:gd name="connsiteY47" fmla="*/ 1060932 h 1077277"/>
              <a:gd name="connsiteX48" fmla="*/ 1129513 w 4763757"/>
              <a:gd name="connsiteY48" fmla="*/ 457657 h 1077277"/>
              <a:gd name="connsiteX49" fmla="*/ 1129513 w 4763757"/>
              <a:gd name="connsiteY49" fmla="*/ 1060932 h 1077277"/>
              <a:gd name="connsiteX50" fmla="*/ 885825 w 4763757"/>
              <a:gd name="connsiteY50" fmla="*/ 1060932 h 1077277"/>
              <a:gd name="connsiteX51" fmla="*/ 0 w 4763757"/>
              <a:gd name="connsiteY51" fmla="*/ 5943 h 1077277"/>
              <a:gd name="connsiteX52" fmla="*/ 728091 w 4763757"/>
              <a:gd name="connsiteY52" fmla="*/ 5943 h 1077277"/>
              <a:gd name="connsiteX53" fmla="*/ 728091 w 4763757"/>
              <a:gd name="connsiteY53" fmla="*/ 219913 h 1077277"/>
              <a:gd name="connsiteX54" fmla="*/ 243688 w 4763757"/>
              <a:gd name="connsiteY54" fmla="*/ 219913 h 1077277"/>
              <a:gd name="connsiteX55" fmla="*/ 243688 w 4763757"/>
              <a:gd name="connsiteY55" fmla="*/ 424967 h 1077277"/>
              <a:gd name="connsiteX56" fmla="*/ 659740 w 4763757"/>
              <a:gd name="connsiteY56" fmla="*/ 424967 h 1077277"/>
              <a:gd name="connsiteX57" fmla="*/ 659740 w 4763757"/>
              <a:gd name="connsiteY57" fmla="*/ 622592 h 1077277"/>
              <a:gd name="connsiteX58" fmla="*/ 243688 w 4763757"/>
              <a:gd name="connsiteY58" fmla="*/ 622592 h 1077277"/>
              <a:gd name="connsiteX59" fmla="*/ 243688 w 4763757"/>
              <a:gd name="connsiteY59" fmla="*/ 846963 h 1077277"/>
              <a:gd name="connsiteX60" fmla="*/ 741465 w 4763757"/>
              <a:gd name="connsiteY60" fmla="*/ 846963 h 1077277"/>
              <a:gd name="connsiteX61" fmla="*/ 741465 w 4763757"/>
              <a:gd name="connsiteY61" fmla="*/ 1060932 h 1077277"/>
              <a:gd name="connsiteX62" fmla="*/ 0 w 4763757"/>
              <a:gd name="connsiteY62" fmla="*/ 1060932 h 1077277"/>
              <a:gd name="connsiteX63" fmla="*/ 3209773 w 4763757"/>
              <a:gd name="connsiteY63" fmla="*/ 0 h 1077277"/>
              <a:gd name="connsiteX64" fmla="*/ 3423743 w 4763757"/>
              <a:gd name="connsiteY64" fmla="*/ 46062 h 1077277"/>
              <a:gd name="connsiteX65" fmla="*/ 3588678 w 4763757"/>
              <a:gd name="connsiteY65" fmla="*/ 167906 h 1077277"/>
              <a:gd name="connsiteX66" fmla="*/ 3694176 w 4763757"/>
              <a:gd name="connsiteY66" fmla="*/ 340271 h 1077277"/>
              <a:gd name="connsiteX67" fmla="*/ 3731324 w 4763757"/>
              <a:gd name="connsiteY67" fmla="*/ 536409 h 1077277"/>
              <a:gd name="connsiteX68" fmla="*/ 3691947 w 4763757"/>
              <a:gd name="connsiteY68" fmla="*/ 737006 h 1077277"/>
              <a:gd name="connsiteX69" fmla="*/ 3582734 w 4763757"/>
              <a:gd name="connsiteY69" fmla="*/ 907142 h 1077277"/>
              <a:gd name="connsiteX70" fmla="*/ 3416313 w 4763757"/>
              <a:gd name="connsiteY70" fmla="*/ 1025271 h 1077277"/>
              <a:gd name="connsiteX71" fmla="*/ 3205315 w 4763757"/>
              <a:gd name="connsiteY71" fmla="*/ 1069848 h 1077277"/>
              <a:gd name="connsiteX72" fmla="*/ 2991346 w 4763757"/>
              <a:gd name="connsiteY72" fmla="*/ 1023785 h 1077277"/>
              <a:gd name="connsiteX73" fmla="*/ 2826411 w 4763757"/>
              <a:gd name="connsiteY73" fmla="*/ 902684 h 1077277"/>
              <a:gd name="connsiteX74" fmla="*/ 2720169 w 4763757"/>
              <a:gd name="connsiteY74" fmla="*/ 731062 h 1077277"/>
              <a:gd name="connsiteX75" fmla="*/ 2682279 w 4763757"/>
              <a:gd name="connsiteY75" fmla="*/ 531952 h 1077277"/>
              <a:gd name="connsiteX76" fmla="*/ 2721655 w 4763757"/>
              <a:gd name="connsiteY76" fmla="*/ 331355 h 1077277"/>
              <a:gd name="connsiteX77" fmla="*/ 2831611 w 4763757"/>
              <a:gd name="connsiteY77" fmla="*/ 161220 h 1077277"/>
              <a:gd name="connsiteX78" fmla="*/ 2998775 w 4763757"/>
              <a:gd name="connsiteY78" fmla="*/ 43834 h 1077277"/>
              <a:gd name="connsiteX79" fmla="*/ 3209773 w 4763757"/>
              <a:gd name="connsiteY79" fmla="*/ 0 h 107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763757" h="1077277">
                <a:moveTo>
                  <a:pt x="3206801" y="216941"/>
                </a:moveTo>
                <a:cubicBezTo>
                  <a:pt x="3160243" y="216941"/>
                  <a:pt x="3119876" y="226104"/>
                  <a:pt x="3085700" y="244430"/>
                </a:cubicBezTo>
                <a:cubicBezTo>
                  <a:pt x="3051525" y="262756"/>
                  <a:pt x="3022797" y="286778"/>
                  <a:pt x="2999518" y="316496"/>
                </a:cubicBezTo>
                <a:cubicBezTo>
                  <a:pt x="2976239" y="346214"/>
                  <a:pt x="2958904" y="380142"/>
                  <a:pt x="2947511" y="418280"/>
                </a:cubicBezTo>
                <a:cubicBezTo>
                  <a:pt x="2936120" y="456419"/>
                  <a:pt x="2930424" y="495300"/>
                  <a:pt x="2930424" y="534924"/>
                </a:cubicBezTo>
                <a:cubicBezTo>
                  <a:pt x="2930424" y="575538"/>
                  <a:pt x="2936367" y="614914"/>
                  <a:pt x="2948254" y="653053"/>
                </a:cubicBezTo>
                <a:cubicBezTo>
                  <a:pt x="2960142" y="691191"/>
                  <a:pt x="2977725" y="725119"/>
                  <a:pt x="3001004" y="754837"/>
                </a:cubicBezTo>
                <a:cubicBezTo>
                  <a:pt x="3024283" y="784555"/>
                  <a:pt x="3053258" y="808329"/>
                  <a:pt x="3087929" y="826160"/>
                </a:cubicBezTo>
                <a:cubicBezTo>
                  <a:pt x="3122600" y="843991"/>
                  <a:pt x="3162224" y="852906"/>
                  <a:pt x="3206801" y="852906"/>
                </a:cubicBezTo>
                <a:cubicBezTo>
                  <a:pt x="3253360" y="852906"/>
                  <a:pt x="3293974" y="843495"/>
                  <a:pt x="3328645" y="824674"/>
                </a:cubicBezTo>
                <a:cubicBezTo>
                  <a:pt x="3363316" y="805853"/>
                  <a:pt x="3392043" y="781335"/>
                  <a:pt x="3414827" y="751122"/>
                </a:cubicBezTo>
                <a:cubicBezTo>
                  <a:pt x="3437611" y="720909"/>
                  <a:pt x="3454699" y="686733"/>
                  <a:pt x="3466091" y="648595"/>
                </a:cubicBezTo>
                <a:cubicBezTo>
                  <a:pt x="3477483" y="610457"/>
                  <a:pt x="3483178" y="571576"/>
                  <a:pt x="3483178" y="531952"/>
                </a:cubicBezTo>
                <a:cubicBezTo>
                  <a:pt x="3483178" y="491337"/>
                  <a:pt x="3477235" y="451961"/>
                  <a:pt x="3465348" y="413823"/>
                </a:cubicBezTo>
                <a:cubicBezTo>
                  <a:pt x="3453461" y="375685"/>
                  <a:pt x="3435630" y="342004"/>
                  <a:pt x="3411855" y="312782"/>
                </a:cubicBezTo>
                <a:cubicBezTo>
                  <a:pt x="3388081" y="283559"/>
                  <a:pt x="3359106" y="260280"/>
                  <a:pt x="3324930" y="242944"/>
                </a:cubicBezTo>
                <a:cubicBezTo>
                  <a:pt x="3290754" y="225609"/>
                  <a:pt x="3251378" y="216941"/>
                  <a:pt x="3206801" y="216941"/>
                </a:cubicBezTo>
                <a:close/>
                <a:moveTo>
                  <a:pt x="3775634" y="5943"/>
                </a:moveTo>
                <a:lnTo>
                  <a:pt x="4040125" y="5943"/>
                </a:lnTo>
                <a:lnTo>
                  <a:pt x="4267467" y="490347"/>
                </a:lnTo>
                <a:lnTo>
                  <a:pt x="4497782" y="5943"/>
                </a:lnTo>
                <a:lnTo>
                  <a:pt x="4763757" y="5943"/>
                </a:lnTo>
                <a:lnTo>
                  <a:pt x="4387825" y="701344"/>
                </a:lnTo>
                <a:lnTo>
                  <a:pt x="4387825" y="1060932"/>
                </a:lnTo>
                <a:lnTo>
                  <a:pt x="4145623" y="1060932"/>
                </a:lnTo>
                <a:lnTo>
                  <a:pt x="4145623" y="698373"/>
                </a:lnTo>
                <a:close/>
                <a:moveTo>
                  <a:pt x="2309927" y="5943"/>
                </a:moveTo>
                <a:lnTo>
                  <a:pt x="2553615" y="5943"/>
                </a:lnTo>
                <a:lnTo>
                  <a:pt x="2553615" y="542353"/>
                </a:lnTo>
                <a:cubicBezTo>
                  <a:pt x="2553615" y="622592"/>
                  <a:pt x="2549405" y="695648"/>
                  <a:pt x="2540985" y="761523"/>
                </a:cubicBezTo>
                <a:cubicBezTo>
                  <a:pt x="2532565" y="827398"/>
                  <a:pt x="2514238" y="883615"/>
                  <a:pt x="2486006" y="930173"/>
                </a:cubicBezTo>
                <a:cubicBezTo>
                  <a:pt x="2457774" y="976731"/>
                  <a:pt x="2416417" y="1012888"/>
                  <a:pt x="2361934" y="1038644"/>
                </a:cubicBezTo>
                <a:cubicBezTo>
                  <a:pt x="2307451" y="1064399"/>
                  <a:pt x="2234642" y="1077277"/>
                  <a:pt x="2143506" y="1077277"/>
                </a:cubicBezTo>
                <a:cubicBezTo>
                  <a:pt x="2054352" y="1077277"/>
                  <a:pt x="1978076" y="1055484"/>
                  <a:pt x="1914678" y="1011898"/>
                </a:cubicBezTo>
                <a:lnTo>
                  <a:pt x="1968170" y="812787"/>
                </a:lnTo>
                <a:cubicBezTo>
                  <a:pt x="1978076" y="820712"/>
                  <a:pt x="1999126" y="830618"/>
                  <a:pt x="2031321" y="842505"/>
                </a:cubicBezTo>
                <a:cubicBezTo>
                  <a:pt x="2063515" y="854392"/>
                  <a:pt x="2100911" y="860336"/>
                  <a:pt x="2143506" y="860336"/>
                </a:cubicBezTo>
                <a:cubicBezTo>
                  <a:pt x="2180159" y="860336"/>
                  <a:pt x="2209381" y="854144"/>
                  <a:pt x="2231175" y="841762"/>
                </a:cubicBezTo>
                <a:cubicBezTo>
                  <a:pt x="2252968" y="829379"/>
                  <a:pt x="2269808" y="810310"/>
                  <a:pt x="2281695" y="784555"/>
                </a:cubicBezTo>
                <a:cubicBezTo>
                  <a:pt x="2293582" y="758799"/>
                  <a:pt x="2301259" y="725862"/>
                  <a:pt x="2304727" y="685742"/>
                </a:cubicBezTo>
                <a:cubicBezTo>
                  <a:pt x="2308194" y="645623"/>
                  <a:pt x="2309927" y="597827"/>
                  <a:pt x="2309927" y="542353"/>
                </a:cubicBezTo>
                <a:close/>
                <a:moveTo>
                  <a:pt x="885825" y="5943"/>
                </a:moveTo>
                <a:lnTo>
                  <a:pt x="1076021" y="5943"/>
                </a:lnTo>
                <a:lnTo>
                  <a:pt x="1567853" y="625563"/>
                </a:lnTo>
                <a:lnTo>
                  <a:pt x="1567853" y="5943"/>
                </a:lnTo>
                <a:lnTo>
                  <a:pt x="1811541" y="5943"/>
                </a:lnTo>
                <a:lnTo>
                  <a:pt x="1811541" y="1060932"/>
                </a:lnTo>
                <a:lnTo>
                  <a:pt x="1615402" y="1060932"/>
                </a:lnTo>
                <a:lnTo>
                  <a:pt x="1129513" y="457657"/>
                </a:lnTo>
                <a:lnTo>
                  <a:pt x="1129513" y="1060932"/>
                </a:lnTo>
                <a:lnTo>
                  <a:pt x="885825" y="1060932"/>
                </a:lnTo>
                <a:close/>
                <a:moveTo>
                  <a:pt x="0" y="5943"/>
                </a:moveTo>
                <a:lnTo>
                  <a:pt x="728091" y="5943"/>
                </a:lnTo>
                <a:lnTo>
                  <a:pt x="728091" y="219913"/>
                </a:lnTo>
                <a:lnTo>
                  <a:pt x="243688" y="219913"/>
                </a:lnTo>
                <a:lnTo>
                  <a:pt x="243688" y="424967"/>
                </a:lnTo>
                <a:lnTo>
                  <a:pt x="659740" y="424967"/>
                </a:lnTo>
                <a:lnTo>
                  <a:pt x="659740" y="622592"/>
                </a:lnTo>
                <a:lnTo>
                  <a:pt x="243688" y="622592"/>
                </a:lnTo>
                <a:lnTo>
                  <a:pt x="243688" y="846963"/>
                </a:lnTo>
                <a:lnTo>
                  <a:pt x="741465" y="846963"/>
                </a:lnTo>
                <a:lnTo>
                  <a:pt x="741465" y="1060932"/>
                </a:lnTo>
                <a:lnTo>
                  <a:pt x="0" y="1060932"/>
                </a:lnTo>
                <a:close/>
                <a:moveTo>
                  <a:pt x="3209773" y="0"/>
                </a:moveTo>
                <a:cubicBezTo>
                  <a:pt x="3288031" y="0"/>
                  <a:pt x="3359354" y="15354"/>
                  <a:pt x="3423743" y="46062"/>
                </a:cubicBezTo>
                <a:cubicBezTo>
                  <a:pt x="3488131" y="76771"/>
                  <a:pt x="3543110" y="117386"/>
                  <a:pt x="3588678" y="167906"/>
                </a:cubicBezTo>
                <a:cubicBezTo>
                  <a:pt x="3634245" y="218427"/>
                  <a:pt x="3669411" y="275882"/>
                  <a:pt x="3694176" y="340271"/>
                </a:cubicBezTo>
                <a:cubicBezTo>
                  <a:pt x="3718941" y="404660"/>
                  <a:pt x="3731324" y="470039"/>
                  <a:pt x="3731324" y="536409"/>
                </a:cubicBezTo>
                <a:cubicBezTo>
                  <a:pt x="3731324" y="605751"/>
                  <a:pt x="3718198" y="672617"/>
                  <a:pt x="3691947" y="737006"/>
                </a:cubicBezTo>
                <a:cubicBezTo>
                  <a:pt x="3665696" y="801395"/>
                  <a:pt x="3629292" y="858107"/>
                  <a:pt x="3582734" y="907142"/>
                </a:cubicBezTo>
                <a:cubicBezTo>
                  <a:pt x="3536176" y="956176"/>
                  <a:pt x="3480702" y="995553"/>
                  <a:pt x="3416313" y="1025271"/>
                </a:cubicBezTo>
                <a:cubicBezTo>
                  <a:pt x="3351924" y="1054989"/>
                  <a:pt x="3281592" y="1069848"/>
                  <a:pt x="3205315" y="1069848"/>
                </a:cubicBezTo>
                <a:cubicBezTo>
                  <a:pt x="3127058" y="1069848"/>
                  <a:pt x="3055735" y="1054493"/>
                  <a:pt x="2991346" y="1023785"/>
                </a:cubicBezTo>
                <a:cubicBezTo>
                  <a:pt x="2926957" y="993076"/>
                  <a:pt x="2871979" y="952709"/>
                  <a:pt x="2826411" y="902684"/>
                </a:cubicBezTo>
                <a:cubicBezTo>
                  <a:pt x="2780843" y="852659"/>
                  <a:pt x="2745429" y="795451"/>
                  <a:pt x="2720169" y="731062"/>
                </a:cubicBezTo>
                <a:cubicBezTo>
                  <a:pt x="2694909" y="666673"/>
                  <a:pt x="2682279" y="600303"/>
                  <a:pt x="2682279" y="531952"/>
                </a:cubicBezTo>
                <a:cubicBezTo>
                  <a:pt x="2682279" y="462610"/>
                  <a:pt x="2695404" y="395744"/>
                  <a:pt x="2721655" y="331355"/>
                </a:cubicBezTo>
                <a:cubicBezTo>
                  <a:pt x="2747906" y="266966"/>
                  <a:pt x="2784558" y="210254"/>
                  <a:pt x="2831611" y="161220"/>
                </a:cubicBezTo>
                <a:cubicBezTo>
                  <a:pt x="2878665" y="112185"/>
                  <a:pt x="2934386" y="73056"/>
                  <a:pt x="2998775" y="43834"/>
                </a:cubicBezTo>
                <a:cubicBezTo>
                  <a:pt x="3063164" y="14611"/>
                  <a:pt x="3133497" y="0"/>
                  <a:pt x="3209773" y="0"/>
                </a:cubicBezTo>
                <a:close/>
              </a:path>
            </a:pathLst>
          </a:custGeom>
        </p:spPr>
        <p:txBody>
          <a:bodyPr wrap="square">
            <a:noAutofit/>
          </a:bodyPr>
          <a:lstStyle/>
          <a:p>
            <a:endParaRPr lang="ru-RU"/>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3" name="Рисунок 12"/>
          <p:cNvSpPr>
            <a:spLocks noGrp="1"/>
          </p:cNvSpPr>
          <p:nvPr>
            <p:ph type="pic" sz="quarter" idx="10"/>
          </p:nvPr>
        </p:nvSpPr>
        <p:spPr>
          <a:xfrm>
            <a:off x="3" y="1"/>
            <a:ext cx="12191997" cy="6857999"/>
          </a:xfrm>
          <a:custGeom>
            <a:avLst/>
            <a:gdLst>
              <a:gd name="connsiteX0" fmla="*/ 0 w 12191997"/>
              <a:gd name="connsiteY0" fmla="*/ 0 h 6857999"/>
              <a:gd name="connsiteX1" fmla="*/ 12191997 w 12191997"/>
              <a:gd name="connsiteY1" fmla="*/ 0 h 6857999"/>
              <a:gd name="connsiteX2" fmla="*/ 12191997 w 12191997"/>
              <a:gd name="connsiteY2" fmla="*/ 6857999 h 6857999"/>
            </a:gdLst>
            <a:ahLst/>
            <a:cxnLst>
              <a:cxn ang="0">
                <a:pos x="connsiteX0" y="connsiteY0"/>
              </a:cxn>
              <a:cxn ang="0">
                <a:pos x="connsiteX1" y="connsiteY1"/>
              </a:cxn>
              <a:cxn ang="0">
                <a:pos x="connsiteX2" y="connsiteY2"/>
              </a:cxn>
            </a:cxnLst>
            <a:rect l="l" t="t" r="r" b="b"/>
            <a:pathLst>
              <a:path w="12191997" h="6857999">
                <a:moveTo>
                  <a:pt x="0" y="0"/>
                </a:moveTo>
                <a:lnTo>
                  <a:pt x="12191997" y="0"/>
                </a:lnTo>
                <a:lnTo>
                  <a:pt x="12191997" y="6857999"/>
                </a:lnTo>
                <a:close/>
              </a:path>
            </a:pathLst>
          </a:custGeom>
        </p:spPr>
        <p:txBody>
          <a:bodyPr wrap="square">
            <a:noAutofit/>
          </a:bodyPr>
          <a:lstStyle/>
          <a:p>
            <a:endParaRPr lang="ru-RU"/>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0"/>
            <a:ext cx="12192000" cy="6858000"/>
          </a:xfrm>
        </p:spPr>
        <p:txBody>
          <a:bodyPr/>
          <a:lstStyle/>
          <a:p>
            <a:endParaRPr lang="ru-RU"/>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0" y="3881438"/>
            <a:ext cx="12192000" cy="2976562"/>
          </a:xfrm>
        </p:spPr>
        <p:txBody>
          <a:bodyPr/>
          <a:lstStyle/>
          <a:p>
            <a:endParaRPr lang="ru-RU"/>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6400801" y="0"/>
            <a:ext cx="5791200" cy="6858000"/>
          </a:xfrm>
        </p:spPr>
        <p:txBody>
          <a:bodyPr/>
          <a:lstStyle/>
          <a:p>
            <a:endParaRPr lang="ru-RU"/>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0" y="0"/>
            <a:ext cx="5791200" cy="6858000"/>
          </a:xfrm>
        </p:spPr>
        <p:txBody>
          <a:bodyPr/>
          <a:lstStyle/>
          <a:p>
            <a:endParaRPr lang="ru-R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5FEC60-52DE-004B-9B2A-2EA93C622AB5}"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2CC09-93A9-A24C-93A0-A29A9C7BD7A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12" name="Рисунок 11"/>
          <p:cNvSpPr>
            <a:spLocks noGrp="1"/>
          </p:cNvSpPr>
          <p:nvPr>
            <p:ph type="pic" sz="quarter" idx="10"/>
          </p:nvPr>
        </p:nvSpPr>
        <p:spPr>
          <a:xfrm>
            <a:off x="3609975" y="0"/>
            <a:ext cx="4972050" cy="6858000"/>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7459578" y="1761090"/>
            <a:ext cx="3368842" cy="3368843"/>
          </a:xfrm>
          <a:prstGeom prst="ellipse">
            <a:avLst/>
          </a:prstGeom>
        </p:spPr>
        <p:txBody>
          <a:bodyPr/>
          <a:lstStyle/>
          <a:p>
            <a:endParaRPr lang="ru-RU"/>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11" name="Рисунок 10"/>
          <p:cNvSpPr>
            <a:spLocks noGrp="1"/>
          </p:cNvSpPr>
          <p:nvPr>
            <p:ph type="pic" sz="quarter" idx="10"/>
          </p:nvPr>
        </p:nvSpPr>
        <p:spPr>
          <a:xfrm>
            <a:off x="0" y="0"/>
            <a:ext cx="2914650" cy="6858000"/>
          </a:xfrm>
        </p:spPr>
        <p:txBody>
          <a:bodyPr/>
          <a:lstStyle/>
          <a:p>
            <a:endParaRPr lang="ru-RU"/>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13" name="Рисунок 12"/>
          <p:cNvSpPr>
            <a:spLocks noGrp="1"/>
          </p:cNvSpPr>
          <p:nvPr>
            <p:ph type="pic" sz="quarter" idx="10"/>
          </p:nvPr>
        </p:nvSpPr>
        <p:spPr>
          <a:xfrm>
            <a:off x="0" y="2147888"/>
            <a:ext cx="3068638" cy="3641725"/>
          </a:xfrm>
        </p:spPr>
        <p:txBody>
          <a:bodyPr/>
          <a:lstStyle/>
          <a:p>
            <a:endParaRPr lang="ru-RU"/>
          </a:p>
        </p:txBody>
      </p:sp>
      <p:sp>
        <p:nvSpPr>
          <p:cNvPr id="17" name="Рисунок 12"/>
          <p:cNvSpPr>
            <a:spLocks noGrp="1"/>
          </p:cNvSpPr>
          <p:nvPr>
            <p:ph type="pic" sz="quarter" idx="13"/>
          </p:nvPr>
        </p:nvSpPr>
        <p:spPr>
          <a:xfrm>
            <a:off x="9123362" y="2147888"/>
            <a:ext cx="3068638" cy="3641725"/>
          </a:xfrm>
        </p:spPr>
        <p:txBody>
          <a:bodyPr/>
          <a:lstStyle/>
          <a:p>
            <a:endParaRPr lang="ru-RU"/>
          </a:p>
        </p:txBody>
      </p:sp>
      <p:sp>
        <p:nvSpPr>
          <p:cNvPr id="18" name="Рисунок 12"/>
          <p:cNvSpPr>
            <a:spLocks noGrp="1"/>
          </p:cNvSpPr>
          <p:nvPr>
            <p:ph type="pic" sz="quarter" idx="14"/>
          </p:nvPr>
        </p:nvSpPr>
        <p:spPr>
          <a:xfrm>
            <a:off x="6054724" y="2147888"/>
            <a:ext cx="3068638" cy="3641725"/>
          </a:xfrm>
        </p:spPr>
        <p:txBody>
          <a:bodyPr/>
          <a:lstStyle/>
          <a:p>
            <a:endParaRPr lang="ru-RU"/>
          </a:p>
        </p:txBody>
      </p:sp>
      <p:sp>
        <p:nvSpPr>
          <p:cNvPr id="19" name="Рисунок 12"/>
          <p:cNvSpPr>
            <a:spLocks noGrp="1"/>
          </p:cNvSpPr>
          <p:nvPr>
            <p:ph type="pic" sz="quarter" idx="15"/>
          </p:nvPr>
        </p:nvSpPr>
        <p:spPr>
          <a:xfrm>
            <a:off x="3027362" y="2147888"/>
            <a:ext cx="3068638" cy="3641725"/>
          </a:xfrm>
        </p:spPr>
        <p:txBody>
          <a:bodyPr/>
          <a:lstStyle/>
          <a:p>
            <a:endParaRPr lang="ru-RU"/>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8" name="Рисунок 8"/>
          <p:cNvSpPr>
            <a:spLocks noGrp="1"/>
          </p:cNvSpPr>
          <p:nvPr>
            <p:ph type="pic" sz="quarter" idx="10"/>
          </p:nvPr>
        </p:nvSpPr>
        <p:spPr>
          <a:xfrm>
            <a:off x="0" y="0"/>
            <a:ext cx="12192000" cy="2976562"/>
          </a:xfrm>
        </p:spPr>
        <p:txBody>
          <a:bodyPr/>
          <a:lstStyle/>
          <a:p>
            <a:endParaRPr lang="ru-RU"/>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Заголовок и вертикальный текст">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2302042" y="2033338"/>
            <a:ext cx="2791326" cy="2791326"/>
          </a:xfrm>
          <a:prstGeom prst="ellipse">
            <a:avLst/>
          </a:prstGeom>
        </p:spPr>
        <p:txBody>
          <a:bodyPr/>
          <a:lstStyle/>
          <a:p>
            <a:endParaRPr lang="ru-RU"/>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Вертикальный заголовок и текст">
    <p:spTree>
      <p:nvGrpSpPr>
        <p:cNvPr id="1" name=""/>
        <p:cNvGrpSpPr/>
        <p:nvPr/>
      </p:nvGrpSpPr>
      <p:grpSpPr>
        <a:xfrm>
          <a:off x="0" y="0"/>
          <a:ext cx="0" cy="0"/>
          <a:chOff x="0" y="0"/>
          <a:chExt cx="0" cy="0"/>
        </a:xfrm>
      </p:grpSpPr>
      <p:sp>
        <p:nvSpPr>
          <p:cNvPr id="7" name="Рисунок 12"/>
          <p:cNvSpPr>
            <a:spLocks noGrp="1"/>
          </p:cNvSpPr>
          <p:nvPr>
            <p:ph type="pic" sz="quarter" idx="10"/>
          </p:nvPr>
        </p:nvSpPr>
        <p:spPr>
          <a:xfrm>
            <a:off x="-1" y="0"/>
            <a:ext cx="3065929" cy="6858000"/>
          </a:xfrm>
        </p:spPr>
        <p:txBody>
          <a:bodyPr/>
          <a:lstStyle/>
          <a:p>
            <a:endParaRPr lang="ru-RU"/>
          </a:p>
        </p:txBody>
      </p:sp>
      <p:sp>
        <p:nvSpPr>
          <p:cNvPr id="8" name="Рисунок 12"/>
          <p:cNvSpPr>
            <a:spLocks noGrp="1"/>
          </p:cNvSpPr>
          <p:nvPr>
            <p:ph type="pic" sz="quarter" idx="13"/>
          </p:nvPr>
        </p:nvSpPr>
        <p:spPr>
          <a:xfrm>
            <a:off x="9123362" y="0"/>
            <a:ext cx="3068638" cy="6858000"/>
          </a:xfrm>
        </p:spPr>
        <p:txBody>
          <a:bodyPr/>
          <a:lstStyle/>
          <a:p>
            <a:endParaRPr lang="ru-RU"/>
          </a:p>
        </p:txBody>
      </p:sp>
      <p:sp>
        <p:nvSpPr>
          <p:cNvPr id="9" name="Рисунок 12"/>
          <p:cNvSpPr>
            <a:spLocks noGrp="1"/>
          </p:cNvSpPr>
          <p:nvPr>
            <p:ph type="pic" sz="quarter" idx="14"/>
          </p:nvPr>
        </p:nvSpPr>
        <p:spPr>
          <a:xfrm>
            <a:off x="6054724" y="0"/>
            <a:ext cx="3068638" cy="6858000"/>
          </a:xfrm>
        </p:spPr>
        <p:txBody>
          <a:bodyPr/>
          <a:lstStyle/>
          <a:p>
            <a:endParaRPr lang="ru-RU" dirty="0"/>
          </a:p>
        </p:txBody>
      </p:sp>
      <p:sp>
        <p:nvSpPr>
          <p:cNvPr id="10" name="Рисунок 12"/>
          <p:cNvSpPr>
            <a:spLocks noGrp="1"/>
          </p:cNvSpPr>
          <p:nvPr>
            <p:ph type="pic" sz="quarter" idx="15"/>
          </p:nvPr>
        </p:nvSpPr>
        <p:spPr>
          <a:xfrm>
            <a:off x="3027362" y="0"/>
            <a:ext cx="3066845" cy="6858000"/>
          </a:xfrm>
        </p:spPr>
        <p:txBody>
          <a:bodyPr/>
          <a:lstStyle/>
          <a:p>
            <a:endParaRPr lang="ru-RU" dirty="0"/>
          </a:p>
        </p:txBody>
      </p: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Вертикальный заголовок и текст">
    <p:spTree>
      <p:nvGrpSpPr>
        <p:cNvPr id="1" name=""/>
        <p:cNvGrpSpPr/>
        <p:nvPr/>
      </p:nvGrpSpPr>
      <p:grpSpPr>
        <a:xfrm>
          <a:off x="0" y="0"/>
          <a:ext cx="0" cy="0"/>
          <a:chOff x="0" y="0"/>
          <a:chExt cx="0" cy="0"/>
        </a:xfrm>
      </p:grpSpPr>
      <p:sp>
        <p:nvSpPr>
          <p:cNvPr id="12" name="Рисунок 2"/>
          <p:cNvSpPr>
            <a:spLocks noGrp="1"/>
          </p:cNvSpPr>
          <p:nvPr>
            <p:ph type="pic" sz="quarter" idx="11"/>
          </p:nvPr>
        </p:nvSpPr>
        <p:spPr>
          <a:xfrm>
            <a:off x="7716252" y="3807269"/>
            <a:ext cx="2165684" cy="2165684"/>
          </a:xfrm>
          <a:prstGeom prst="donut">
            <a:avLst>
              <a:gd name="adj" fmla="val 7899"/>
            </a:avLst>
          </a:prstGeom>
        </p:spPr>
        <p:txBody>
          <a:bodyPr/>
          <a:lstStyle/>
          <a:p>
            <a:endParaRPr lang="ru-RU"/>
          </a:p>
        </p:txBody>
      </p:sp>
      <p:sp>
        <p:nvSpPr>
          <p:cNvPr id="3" name="Рисунок 2"/>
          <p:cNvSpPr>
            <a:spLocks noGrp="1"/>
          </p:cNvSpPr>
          <p:nvPr>
            <p:ph type="pic" sz="quarter" idx="10"/>
          </p:nvPr>
        </p:nvSpPr>
        <p:spPr>
          <a:xfrm>
            <a:off x="7716252" y="885693"/>
            <a:ext cx="2165684" cy="2165684"/>
          </a:xfrm>
          <a:prstGeom prst="donut">
            <a:avLst>
              <a:gd name="adj" fmla="val 7899"/>
            </a:avLst>
          </a:prstGeom>
        </p:spPr>
        <p:txBody>
          <a:bodyPr/>
          <a:lstStyle/>
          <a:p>
            <a:endParaRPr lang="ru-RU"/>
          </a:p>
        </p:txBody>
      </p: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Вертикальный заголовок и текст">
    <p:spTree>
      <p:nvGrpSpPr>
        <p:cNvPr id="1" name=""/>
        <p:cNvGrpSpPr/>
        <p:nvPr/>
      </p:nvGrpSpPr>
      <p:grpSpPr>
        <a:xfrm>
          <a:off x="0" y="0"/>
          <a:ext cx="0" cy="0"/>
          <a:chOff x="0" y="0"/>
          <a:chExt cx="0" cy="0"/>
        </a:xfrm>
      </p:grpSpPr>
      <p:sp>
        <p:nvSpPr>
          <p:cNvPr id="4" name="Рисунок 2"/>
          <p:cNvSpPr>
            <a:spLocks noGrp="1"/>
          </p:cNvSpPr>
          <p:nvPr>
            <p:ph type="pic" sz="quarter" idx="12"/>
          </p:nvPr>
        </p:nvSpPr>
        <p:spPr>
          <a:xfrm>
            <a:off x="2310064" y="3807269"/>
            <a:ext cx="2165684" cy="2165684"/>
          </a:xfrm>
          <a:prstGeom prst="donut">
            <a:avLst>
              <a:gd name="adj" fmla="val 7899"/>
            </a:avLst>
          </a:prstGeom>
        </p:spPr>
        <p:txBody>
          <a:bodyPr/>
          <a:lstStyle/>
          <a:p>
            <a:endParaRPr lang="ru-RU"/>
          </a:p>
        </p:txBody>
      </p:sp>
      <p:sp>
        <p:nvSpPr>
          <p:cNvPr id="5" name="Рисунок 2"/>
          <p:cNvSpPr>
            <a:spLocks noGrp="1"/>
          </p:cNvSpPr>
          <p:nvPr>
            <p:ph type="pic" sz="quarter" idx="13"/>
          </p:nvPr>
        </p:nvSpPr>
        <p:spPr>
          <a:xfrm>
            <a:off x="2310064" y="885693"/>
            <a:ext cx="2165684" cy="2165684"/>
          </a:xfrm>
          <a:prstGeom prst="donut">
            <a:avLst>
              <a:gd name="adj" fmla="val 7899"/>
            </a:avLst>
          </a:prstGeom>
        </p:spPr>
        <p:txBody>
          <a:bodyPr/>
          <a:lstStyle/>
          <a:p>
            <a:endParaRPr lang="ru-RU"/>
          </a:p>
        </p:txBody>
      </p:sp>
    </p:spTree>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Вертикальный заголовок и текст">
    <p:spTree>
      <p:nvGrpSpPr>
        <p:cNvPr id="1" name=""/>
        <p:cNvGrpSpPr/>
        <p:nvPr/>
      </p:nvGrpSpPr>
      <p:grpSpPr>
        <a:xfrm>
          <a:off x="0" y="0"/>
          <a:ext cx="0" cy="0"/>
          <a:chOff x="0" y="0"/>
          <a:chExt cx="0" cy="0"/>
        </a:xfrm>
      </p:grpSpPr>
      <p:sp>
        <p:nvSpPr>
          <p:cNvPr id="4" name="Рисунок 2"/>
          <p:cNvSpPr>
            <a:spLocks noGrp="1"/>
          </p:cNvSpPr>
          <p:nvPr>
            <p:ph type="pic" sz="quarter" idx="12"/>
          </p:nvPr>
        </p:nvSpPr>
        <p:spPr>
          <a:xfrm>
            <a:off x="7178842" y="3855395"/>
            <a:ext cx="2165684" cy="2165684"/>
          </a:xfrm>
          <a:prstGeom prst="donut">
            <a:avLst>
              <a:gd name="adj" fmla="val 7899"/>
            </a:avLst>
          </a:prstGeom>
        </p:spPr>
        <p:txBody>
          <a:bodyPr/>
          <a:lstStyle/>
          <a:p>
            <a:endParaRPr lang="ru-RU"/>
          </a:p>
        </p:txBody>
      </p:sp>
      <p:sp>
        <p:nvSpPr>
          <p:cNvPr id="5" name="Рисунок 2"/>
          <p:cNvSpPr>
            <a:spLocks noGrp="1"/>
          </p:cNvSpPr>
          <p:nvPr>
            <p:ph type="pic" sz="quarter" idx="13"/>
          </p:nvPr>
        </p:nvSpPr>
        <p:spPr>
          <a:xfrm>
            <a:off x="5013158" y="933819"/>
            <a:ext cx="2165684" cy="2165684"/>
          </a:xfrm>
          <a:prstGeom prst="donut">
            <a:avLst>
              <a:gd name="adj" fmla="val 7899"/>
            </a:avLst>
          </a:prstGeom>
        </p:spPr>
        <p:txBody>
          <a:bodyPr/>
          <a:lstStyle/>
          <a:p>
            <a:endParaRPr lang="ru-RU"/>
          </a:p>
        </p:txBody>
      </p:sp>
      <p:sp>
        <p:nvSpPr>
          <p:cNvPr id="6" name="Рисунок 2"/>
          <p:cNvSpPr>
            <a:spLocks noGrp="1"/>
          </p:cNvSpPr>
          <p:nvPr>
            <p:ph type="pic" sz="quarter" idx="14"/>
          </p:nvPr>
        </p:nvSpPr>
        <p:spPr>
          <a:xfrm>
            <a:off x="2847474" y="3855395"/>
            <a:ext cx="2165684" cy="2165684"/>
          </a:xfrm>
          <a:prstGeom prst="donut">
            <a:avLst>
              <a:gd name="adj" fmla="val 7899"/>
            </a:avLst>
          </a:prstGeo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35FEC60-52DE-004B-9B2A-2EA93C622AB5}" type="datetimeFigureOut">
              <a:rPr lang="en-US" smtClean="0"/>
              <a:t>4/21/2022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602CC09-93A9-A24C-93A0-A29A9C7BD7A3}"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Вертикальный заголовок и текст">
    <p:spTree>
      <p:nvGrpSpPr>
        <p:cNvPr id="1" name=""/>
        <p:cNvGrpSpPr/>
        <p:nvPr/>
      </p:nvGrpSpPr>
      <p:grpSpPr>
        <a:xfrm>
          <a:off x="0" y="0"/>
          <a:ext cx="0" cy="0"/>
          <a:chOff x="0" y="0"/>
          <a:chExt cx="0" cy="0"/>
        </a:xfrm>
      </p:grpSpPr>
      <p:sp>
        <p:nvSpPr>
          <p:cNvPr id="5" name="Рисунок 2"/>
          <p:cNvSpPr>
            <a:spLocks noGrp="1"/>
          </p:cNvSpPr>
          <p:nvPr>
            <p:ph type="pic" sz="quarter" idx="13"/>
          </p:nvPr>
        </p:nvSpPr>
        <p:spPr>
          <a:xfrm>
            <a:off x="5013158" y="3067419"/>
            <a:ext cx="2165684" cy="2165684"/>
          </a:xfrm>
          <a:prstGeom prst="donut">
            <a:avLst>
              <a:gd name="adj" fmla="val 7899"/>
            </a:avLst>
          </a:prstGeo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Вертикальный заголовок и текст">
    <p:spTree>
      <p:nvGrpSpPr>
        <p:cNvPr id="1" name=""/>
        <p:cNvGrpSpPr/>
        <p:nvPr/>
      </p:nvGrpSpPr>
      <p:grpSpPr>
        <a:xfrm>
          <a:off x="0" y="0"/>
          <a:ext cx="0" cy="0"/>
          <a:chOff x="0" y="0"/>
          <a:chExt cx="0" cy="0"/>
        </a:xfrm>
      </p:grpSpPr>
      <p:sp>
        <p:nvSpPr>
          <p:cNvPr id="3" name="Рисунок 10"/>
          <p:cNvSpPr>
            <a:spLocks noGrp="1"/>
          </p:cNvSpPr>
          <p:nvPr>
            <p:ph type="pic" sz="quarter" idx="10"/>
          </p:nvPr>
        </p:nvSpPr>
        <p:spPr>
          <a:xfrm>
            <a:off x="9277350" y="0"/>
            <a:ext cx="2914650" cy="6858000"/>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Вертикальный заголовок и текст">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5136428" y="2216210"/>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
        <p:nvSpPr>
          <p:cNvPr id="6" name="Рисунок 5"/>
          <p:cNvSpPr>
            <a:spLocks noGrp="1"/>
          </p:cNvSpPr>
          <p:nvPr>
            <p:ph type="pic" sz="quarter" idx="11"/>
          </p:nvPr>
        </p:nvSpPr>
        <p:spPr>
          <a:xfrm>
            <a:off x="2123597" y="2216209"/>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
        <p:nvSpPr>
          <p:cNvPr id="7" name="Рисунок 6"/>
          <p:cNvSpPr>
            <a:spLocks noGrp="1"/>
          </p:cNvSpPr>
          <p:nvPr>
            <p:ph type="pic" sz="quarter" idx="12"/>
          </p:nvPr>
        </p:nvSpPr>
        <p:spPr>
          <a:xfrm>
            <a:off x="8149259" y="2216210"/>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Вертикальный заголовок и текст">
    <p:spTree>
      <p:nvGrpSpPr>
        <p:cNvPr id="1" name=""/>
        <p:cNvGrpSpPr/>
        <p:nvPr/>
      </p:nvGrpSpPr>
      <p:grpSpPr>
        <a:xfrm>
          <a:off x="0" y="0"/>
          <a:ext cx="0" cy="0"/>
          <a:chOff x="0" y="0"/>
          <a:chExt cx="0" cy="0"/>
        </a:xfrm>
      </p:grpSpPr>
      <p:sp>
        <p:nvSpPr>
          <p:cNvPr id="9" name="Рисунок 2"/>
          <p:cNvSpPr>
            <a:spLocks noGrp="1"/>
          </p:cNvSpPr>
          <p:nvPr>
            <p:ph type="pic" sz="quarter" idx="12"/>
          </p:nvPr>
        </p:nvSpPr>
        <p:spPr>
          <a:xfrm>
            <a:off x="6190541" y="0"/>
            <a:ext cx="2897188" cy="3429000"/>
          </a:xfrm>
        </p:spPr>
        <p:txBody>
          <a:bodyPr/>
          <a:lstStyle/>
          <a:p>
            <a:endParaRPr lang="ru-RU"/>
          </a:p>
        </p:txBody>
      </p:sp>
      <p:sp>
        <p:nvSpPr>
          <p:cNvPr id="12" name="Рисунок 2"/>
          <p:cNvSpPr>
            <a:spLocks noGrp="1"/>
          </p:cNvSpPr>
          <p:nvPr>
            <p:ph type="pic" sz="quarter" idx="13"/>
          </p:nvPr>
        </p:nvSpPr>
        <p:spPr>
          <a:xfrm>
            <a:off x="9294812" y="0"/>
            <a:ext cx="2897188" cy="3429000"/>
          </a:xfrm>
        </p:spPr>
        <p:txBody>
          <a:bodyPr/>
          <a:lstStyle/>
          <a:p>
            <a:endParaRPr lang="ru-RU"/>
          </a:p>
        </p:txBody>
      </p:sp>
      <p:sp>
        <p:nvSpPr>
          <p:cNvPr id="13" name="Рисунок 2"/>
          <p:cNvSpPr>
            <a:spLocks noGrp="1"/>
          </p:cNvSpPr>
          <p:nvPr>
            <p:ph type="pic" sz="quarter" idx="14"/>
          </p:nvPr>
        </p:nvSpPr>
        <p:spPr>
          <a:xfrm>
            <a:off x="3086270" y="0"/>
            <a:ext cx="2897188" cy="3429000"/>
          </a:xfrm>
        </p:spPr>
        <p:txBody>
          <a:bodyPr/>
          <a:lstStyle/>
          <a:p>
            <a:endParaRPr lang="ru-RU"/>
          </a:p>
        </p:txBody>
      </p:sp>
      <p:sp>
        <p:nvSpPr>
          <p:cNvPr id="14" name="Рисунок 2"/>
          <p:cNvSpPr>
            <a:spLocks noGrp="1"/>
          </p:cNvSpPr>
          <p:nvPr>
            <p:ph type="pic" sz="quarter" idx="15"/>
          </p:nvPr>
        </p:nvSpPr>
        <p:spPr>
          <a:xfrm>
            <a:off x="0" y="0"/>
            <a:ext cx="2897188" cy="3429000"/>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Вертикальный заголовок и текст">
    <p:spTree>
      <p:nvGrpSpPr>
        <p:cNvPr id="1" name=""/>
        <p:cNvGrpSpPr/>
        <p:nvPr/>
      </p:nvGrpSpPr>
      <p:grpSpPr>
        <a:xfrm>
          <a:off x="0" y="0"/>
          <a:ext cx="0" cy="0"/>
          <a:chOff x="0" y="0"/>
          <a:chExt cx="0" cy="0"/>
        </a:xfrm>
      </p:grpSpPr>
      <p:sp>
        <p:nvSpPr>
          <p:cNvPr id="15" name="Рисунок 2"/>
          <p:cNvSpPr>
            <a:spLocks noGrp="1"/>
          </p:cNvSpPr>
          <p:nvPr>
            <p:ph type="pic" sz="quarter" idx="17"/>
          </p:nvPr>
        </p:nvSpPr>
        <p:spPr>
          <a:xfrm>
            <a:off x="6325540" y="3429000"/>
            <a:ext cx="2193620" cy="1264920"/>
          </a:xfrm>
        </p:spPr>
        <p:txBody>
          <a:bodyPr/>
          <a:lstStyle/>
          <a:p>
            <a:endParaRPr lang="ru-RU"/>
          </a:p>
        </p:txBody>
      </p:sp>
      <p:sp>
        <p:nvSpPr>
          <p:cNvPr id="11" name="Рисунок 2"/>
          <p:cNvSpPr>
            <a:spLocks noGrp="1"/>
          </p:cNvSpPr>
          <p:nvPr>
            <p:ph type="pic" sz="quarter" idx="16"/>
          </p:nvPr>
        </p:nvSpPr>
        <p:spPr>
          <a:xfrm>
            <a:off x="8824900" y="3429000"/>
            <a:ext cx="2193620" cy="1264920"/>
          </a:xfrm>
        </p:spPr>
        <p:txBody>
          <a:bodyPr/>
          <a:lstStyle/>
          <a:p>
            <a:endParaRPr lang="ru-RU"/>
          </a:p>
        </p:txBody>
      </p:sp>
      <p:sp>
        <p:nvSpPr>
          <p:cNvPr id="14" name="Рисунок 2"/>
          <p:cNvSpPr>
            <a:spLocks noGrp="1"/>
          </p:cNvSpPr>
          <p:nvPr>
            <p:ph type="pic" sz="quarter" idx="15"/>
          </p:nvPr>
        </p:nvSpPr>
        <p:spPr>
          <a:xfrm>
            <a:off x="6325540" y="1859340"/>
            <a:ext cx="2193620" cy="1264920"/>
          </a:xfrm>
        </p:spPr>
        <p:txBody>
          <a:bodyPr/>
          <a:lstStyle/>
          <a:p>
            <a:endParaRPr lang="ru-RU"/>
          </a:p>
        </p:txBody>
      </p:sp>
      <p:sp>
        <p:nvSpPr>
          <p:cNvPr id="16" name="Рисунок 2"/>
          <p:cNvSpPr>
            <a:spLocks noGrp="1"/>
          </p:cNvSpPr>
          <p:nvPr>
            <p:ph type="pic" sz="quarter" idx="18"/>
          </p:nvPr>
        </p:nvSpPr>
        <p:spPr>
          <a:xfrm>
            <a:off x="8824900" y="1859340"/>
            <a:ext cx="2193620" cy="1264920"/>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620920" y="785647"/>
            <a:ext cx="1524000" cy="1524000"/>
          </a:xfrm>
          <a:prstGeom prst="ellipse">
            <a:avLst/>
          </a:prstGeom>
        </p:spPr>
        <p:txBody>
          <a:bodyPr/>
          <a:lstStyle/>
          <a:p>
            <a:endParaRPr lang="ru-RU"/>
          </a:p>
        </p:txBody>
      </p:sp>
      <p:sp>
        <p:nvSpPr>
          <p:cNvPr id="8" name="Рисунок 2"/>
          <p:cNvSpPr>
            <a:spLocks noGrp="1"/>
          </p:cNvSpPr>
          <p:nvPr>
            <p:ph type="pic" sz="quarter" idx="11"/>
          </p:nvPr>
        </p:nvSpPr>
        <p:spPr>
          <a:xfrm>
            <a:off x="1620920" y="2686636"/>
            <a:ext cx="1524000" cy="1524000"/>
          </a:xfrm>
          <a:prstGeom prst="ellipse">
            <a:avLst/>
          </a:prstGeom>
        </p:spPr>
        <p:txBody>
          <a:bodyPr/>
          <a:lstStyle/>
          <a:p>
            <a:endParaRPr lang="ru-RU"/>
          </a:p>
        </p:txBody>
      </p:sp>
      <p:sp>
        <p:nvSpPr>
          <p:cNvPr id="9" name="Рисунок 2"/>
          <p:cNvSpPr>
            <a:spLocks noGrp="1"/>
          </p:cNvSpPr>
          <p:nvPr>
            <p:ph type="pic" sz="quarter" idx="12"/>
          </p:nvPr>
        </p:nvSpPr>
        <p:spPr>
          <a:xfrm>
            <a:off x="1620920" y="4587625"/>
            <a:ext cx="1524000" cy="1524000"/>
          </a:xfrm>
          <a:prstGeom prst="ellipse">
            <a:avLst/>
          </a:prstGeo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Вертикальный заголовок и текст">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1957136" y="1026695"/>
            <a:ext cx="2197768" cy="3994484"/>
          </a:xfrm>
        </p:spPr>
        <p:txBody>
          <a:bodyPr/>
          <a:lstStyle/>
          <a:p>
            <a:endParaRPr lang="ru-RU"/>
          </a:p>
        </p:txBody>
      </p:sp>
      <p:sp>
        <p:nvSpPr>
          <p:cNvPr id="10" name="Рисунок 3"/>
          <p:cNvSpPr>
            <a:spLocks noGrp="1"/>
          </p:cNvSpPr>
          <p:nvPr>
            <p:ph type="pic" sz="quarter" idx="11"/>
          </p:nvPr>
        </p:nvSpPr>
        <p:spPr>
          <a:xfrm>
            <a:off x="4997116" y="1026695"/>
            <a:ext cx="2197768" cy="3994484"/>
          </a:xfrm>
        </p:spPr>
        <p:txBody>
          <a:bodyPr/>
          <a:lstStyle/>
          <a:p>
            <a:endParaRPr lang="ru-RU"/>
          </a:p>
        </p:txBody>
      </p:sp>
      <p:sp>
        <p:nvSpPr>
          <p:cNvPr id="11" name="Рисунок 3"/>
          <p:cNvSpPr>
            <a:spLocks noGrp="1"/>
          </p:cNvSpPr>
          <p:nvPr>
            <p:ph type="pic" sz="quarter" idx="12"/>
          </p:nvPr>
        </p:nvSpPr>
        <p:spPr>
          <a:xfrm>
            <a:off x="8037093" y="1026695"/>
            <a:ext cx="2197768" cy="3994484"/>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Вертикальный заголовок и текст">
    <p:spTree>
      <p:nvGrpSpPr>
        <p:cNvPr id="1" name=""/>
        <p:cNvGrpSpPr/>
        <p:nvPr/>
      </p:nvGrpSpPr>
      <p:grpSpPr>
        <a:xfrm>
          <a:off x="0" y="0"/>
          <a:ext cx="0" cy="0"/>
          <a:chOff x="0" y="0"/>
          <a:chExt cx="0" cy="0"/>
        </a:xfrm>
      </p:grpSpPr>
      <p:sp>
        <p:nvSpPr>
          <p:cNvPr id="11" name="Рисунок 3"/>
          <p:cNvSpPr>
            <a:spLocks noGrp="1"/>
          </p:cNvSpPr>
          <p:nvPr>
            <p:ph type="pic" sz="quarter" idx="12"/>
          </p:nvPr>
        </p:nvSpPr>
        <p:spPr>
          <a:xfrm>
            <a:off x="6394660" y="1264920"/>
            <a:ext cx="5797340" cy="5593079"/>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Вертикальный заголовок и текст">
    <p:spTree>
      <p:nvGrpSpPr>
        <p:cNvPr id="1" name=""/>
        <p:cNvGrpSpPr/>
        <p:nvPr/>
      </p:nvGrpSpPr>
      <p:grpSpPr>
        <a:xfrm>
          <a:off x="0" y="0"/>
          <a:ext cx="0" cy="0"/>
          <a:chOff x="0" y="0"/>
          <a:chExt cx="0" cy="0"/>
        </a:xfrm>
      </p:grpSpPr>
      <p:sp>
        <p:nvSpPr>
          <p:cNvPr id="4" name="Рисунок 3"/>
          <p:cNvSpPr>
            <a:spLocks noGrp="1"/>
          </p:cNvSpPr>
          <p:nvPr>
            <p:ph type="pic" sz="quarter" idx="12"/>
          </p:nvPr>
        </p:nvSpPr>
        <p:spPr>
          <a:xfrm>
            <a:off x="1018047" y="286553"/>
            <a:ext cx="3038957" cy="6511058"/>
          </a:xfrm>
          <a:custGeom>
            <a:avLst/>
            <a:gdLst>
              <a:gd name="connsiteX0" fmla="*/ 1226680 w 3038957"/>
              <a:gd name="connsiteY0" fmla="*/ 5325808 h 6511058"/>
              <a:gd name="connsiteX1" fmla="*/ 1259282 w 3038957"/>
              <a:gd name="connsiteY1" fmla="*/ 5332407 h 6511058"/>
              <a:gd name="connsiteX2" fmla="*/ 1310923 w 3038957"/>
              <a:gd name="connsiteY2" fmla="*/ 5460325 h 6511058"/>
              <a:gd name="connsiteX3" fmla="*/ 1293796 w 3038957"/>
              <a:gd name="connsiteY3" fmla="*/ 5510543 h 6511058"/>
              <a:gd name="connsiteX4" fmla="*/ 1264418 w 3038957"/>
              <a:gd name="connsiteY4" fmla="*/ 5528552 h 6511058"/>
              <a:gd name="connsiteX5" fmla="*/ 1271145 w 3038957"/>
              <a:gd name="connsiteY5" fmla="*/ 5576959 h 6511058"/>
              <a:gd name="connsiteX6" fmla="*/ 1234406 w 3038957"/>
              <a:gd name="connsiteY6" fmla="*/ 5684682 h 6511058"/>
              <a:gd name="connsiteX7" fmla="*/ 1210828 w 3038957"/>
              <a:gd name="connsiteY7" fmla="*/ 5685683 h 6511058"/>
              <a:gd name="connsiteX8" fmla="*/ 1225843 w 3038957"/>
              <a:gd name="connsiteY8" fmla="*/ 5709792 h 6511058"/>
              <a:gd name="connsiteX9" fmla="*/ 1197668 w 3038957"/>
              <a:gd name="connsiteY9" fmla="*/ 5792407 h 6511058"/>
              <a:gd name="connsiteX10" fmla="*/ 1124578 w 3038957"/>
              <a:gd name="connsiteY10" fmla="*/ 5795508 h 6511058"/>
              <a:gd name="connsiteX11" fmla="*/ 1103765 w 3038957"/>
              <a:gd name="connsiteY11" fmla="*/ 5788410 h 6511058"/>
              <a:gd name="connsiteX12" fmla="*/ 1117852 w 3038957"/>
              <a:gd name="connsiteY12" fmla="*/ 5747103 h 6511058"/>
              <a:gd name="connsiteX13" fmla="*/ 1116925 w 3038957"/>
              <a:gd name="connsiteY13" fmla="*/ 5681687 h 6511058"/>
              <a:gd name="connsiteX14" fmla="*/ 1137741 w 3038957"/>
              <a:gd name="connsiteY14" fmla="*/ 5688786 h 6511058"/>
              <a:gd name="connsiteX15" fmla="*/ 1118763 w 3038957"/>
              <a:gd name="connsiteY15" fmla="*/ 5608172 h 6511058"/>
              <a:gd name="connsiteX16" fmla="*/ 1212129 w 3038957"/>
              <a:gd name="connsiteY16" fmla="*/ 5334409 h 6511058"/>
              <a:gd name="connsiteX17" fmla="*/ 1226680 w 3038957"/>
              <a:gd name="connsiteY17" fmla="*/ 5325808 h 6511058"/>
              <a:gd name="connsiteX18" fmla="*/ 958870 w 3038957"/>
              <a:gd name="connsiteY18" fmla="*/ 5238993 h 6511058"/>
              <a:gd name="connsiteX19" fmla="*/ 947545 w 3038957"/>
              <a:gd name="connsiteY19" fmla="*/ 5272202 h 6511058"/>
              <a:gd name="connsiteX20" fmla="*/ 994975 w 3038957"/>
              <a:gd name="connsiteY20" fmla="*/ 5269390 h 6511058"/>
              <a:gd name="connsiteX21" fmla="*/ 958870 w 3038957"/>
              <a:gd name="connsiteY21" fmla="*/ 5238993 h 6511058"/>
              <a:gd name="connsiteX22" fmla="*/ 951344 w 3038957"/>
              <a:gd name="connsiteY22" fmla="*/ 4634256 h 6511058"/>
              <a:gd name="connsiteX23" fmla="*/ 972157 w 3038957"/>
              <a:gd name="connsiteY23" fmla="*/ 4641355 h 6511058"/>
              <a:gd name="connsiteX24" fmla="*/ 1007988 w 3038957"/>
              <a:gd name="connsiteY24" fmla="*/ 4672562 h 6511058"/>
              <a:gd name="connsiteX25" fmla="*/ 999425 w 3038957"/>
              <a:gd name="connsiteY25" fmla="*/ 4697671 h 6511058"/>
              <a:gd name="connsiteX26" fmla="*/ 952269 w 3038957"/>
              <a:gd name="connsiteY26" fmla="*/ 4699671 h 6511058"/>
              <a:gd name="connsiteX27" fmla="*/ 919884 w 3038957"/>
              <a:gd name="connsiteY27" fmla="*/ 4651557 h 6511058"/>
              <a:gd name="connsiteX28" fmla="*/ 951344 w 3038957"/>
              <a:gd name="connsiteY28" fmla="*/ 4634256 h 6511058"/>
              <a:gd name="connsiteX29" fmla="*/ 1549114 w 3038957"/>
              <a:gd name="connsiteY29" fmla="*/ 4625645 h 6511058"/>
              <a:gd name="connsiteX30" fmla="*/ 1590743 w 3038957"/>
              <a:gd name="connsiteY30" fmla="*/ 4639843 h 6511058"/>
              <a:gd name="connsiteX31" fmla="*/ 1664758 w 3038957"/>
              <a:gd name="connsiteY31" fmla="*/ 4702155 h 6511058"/>
              <a:gd name="connsiteX32" fmla="*/ 1622495 w 3038957"/>
              <a:gd name="connsiteY32" fmla="*/ 4826078 h 6511058"/>
              <a:gd name="connsiteX33" fmla="*/ 1676623 w 3038957"/>
              <a:gd name="connsiteY33" fmla="*/ 4946709 h 6511058"/>
              <a:gd name="connsiteX34" fmla="*/ 1653044 w 3038957"/>
              <a:gd name="connsiteY34" fmla="*/ 4947709 h 6511058"/>
              <a:gd name="connsiteX35" fmla="*/ 1659773 w 3038957"/>
              <a:gd name="connsiteY35" fmla="*/ 4996115 h 6511058"/>
              <a:gd name="connsiteX36" fmla="*/ 1580494 w 3038957"/>
              <a:gd name="connsiteY36" fmla="*/ 5228572 h 6511058"/>
              <a:gd name="connsiteX37" fmla="*/ 1613560 w 3038957"/>
              <a:gd name="connsiteY37" fmla="*/ 5267878 h 6511058"/>
              <a:gd name="connsiteX38" fmla="*/ 1581031 w 3038957"/>
              <a:gd name="connsiteY38" fmla="*/ 5506333 h 6511058"/>
              <a:gd name="connsiteX39" fmla="*/ 1560215 w 3038957"/>
              <a:gd name="connsiteY39" fmla="*/ 5499233 h 6511058"/>
              <a:gd name="connsiteX40" fmla="*/ 1575230 w 3038957"/>
              <a:gd name="connsiteY40" fmla="*/ 5523342 h 6511058"/>
              <a:gd name="connsiteX41" fmla="*/ 1473578 w 3038957"/>
              <a:gd name="connsiteY41" fmla="*/ 5821404 h 6511058"/>
              <a:gd name="connsiteX42" fmla="*/ 1435636 w 3038957"/>
              <a:gd name="connsiteY42" fmla="*/ 5864523 h 6511058"/>
              <a:gd name="connsiteX43" fmla="*/ 1445126 w 3038957"/>
              <a:gd name="connsiteY43" fmla="*/ 5904829 h 6511058"/>
              <a:gd name="connsiteX44" fmla="*/ 1407460 w 3038957"/>
              <a:gd name="connsiteY44" fmla="*/ 5947138 h 6511058"/>
              <a:gd name="connsiteX45" fmla="*/ 1342936 w 3038957"/>
              <a:gd name="connsiteY45" fmla="*/ 5925133 h 6511058"/>
              <a:gd name="connsiteX46" fmla="*/ 1359786 w 3038957"/>
              <a:gd name="connsiteY46" fmla="*/ 5875724 h 6511058"/>
              <a:gd name="connsiteX47" fmla="*/ 1353059 w 3038957"/>
              <a:gd name="connsiteY47" fmla="*/ 5827319 h 6511058"/>
              <a:gd name="connsiteX48" fmla="*/ 1373875 w 3038957"/>
              <a:gd name="connsiteY48" fmla="*/ 5834418 h 6511058"/>
              <a:gd name="connsiteX49" fmla="*/ 1338726 w 3038957"/>
              <a:gd name="connsiteY49" fmla="*/ 5794402 h 6511058"/>
              <a:gd name="connsiteX50" fmla="*/ 1367423 w 3038957"/>
              <a:gd name="connsiteY50" fmla="*/ 5785201 h 6511058"/>
              <a:gd name="connsiteX51" fmla="*/ 1386791 w 3038957"/>
              <a:gd name="connsiteY51" fmla="*/ 5653469 h 6511058"/>
              <a:gd name="connsiteX52" fmla="*/ 1409441 w 3038957"/>
              <a:gd name="connsiteY52" fmla="*/ 5587054 h 6511058"/>
              <a:gd name="connsiteX53" fmla="*/ 1526366 w 3038957"/>
              <a:gd name="connsiteY53" fmla="*/ 5107942 h 6511058"/>
              <a:gd name="connsiteX54" fmla="*/ 1560067 w 3038957"/>
              <a:gd name="connsiteY54" fmla="*/ 5009128 h 6511058"/>
              <a:gd name="connsiteX55" fmla="*/ 1524919 w 3038957"/>
              <a:gd name="connsiteY55" fmla="*/ 4969111 h 6511058"/>
              <a:gd name="connsiteX56" fmla="*/ 1544808 w 3038957"/>
              <a:gd name="connsiteY56" fmla="*/ 4910796 h 6511058"/>
              <a:gd name="connsiteX57" fmla="*/ 1538081 w 3038957"/>
              <a:gd name="connsiteY57" fmla="*/ 4862389 h 6511058"/>
              <a:gd name="connsiteX58" fmla="*/ 1575745 w 3038957"/>
              <a:gd name="connsiteY58" fmla="*/ 4820080 h 6511058"/>
              <a:gd name="connsiteX59" fmla="*/ 1578784 w 3038957"/>
              <a:gd name="connsiteY59" fmla="*/ 4811171 h 6511058"/>
              <a:gd name="connsiteX60" fmla="*/ 1549114 w 3038957"/>
              <a:gd name="connsiteY60" fmla="*/ 4625645 h 6511058"/>
              <a:gd name="connsiteX61" fmla="*/ 2009936 w 3038957"/>
              <a:gd name="connsiteY61" fmla="*/ 4384975 h 6511058"/>
              <a:gd name="connsiteX62" fmla="*/ 2032830 w 3038957"/>
              <a:gd name="connsiteY62" fmla="*/ 4392783 h 6511058"/>
              <a:gd name="connsiteX63" fmla="*/ 2121227 w 3038957"/>
              <a:gd name="connsiteY63" fmla="*/ 4617325 h 6511058"/>
              <a:gd name="connsiteX64" fmla="*/ 2087527 w 3038957"/>
              <a:gd name="connsiteY64" fmla="*/ 4716140 h 6511058"/>
              <a:gd name="connsiteX65" fmla="*/ 2125974 w 3038957"/>
              <a:gd name="connsiteY65" fmla="*/ 5025816 h 6511058"/>
              <a:gd name="connsiteX66" fmla="*/ 2123212 w 3038957"/>
              <a:gd name="connsiteY66" fmla="*/ 5033915 h 6511058"/>
              <a:gd name="connsiteX67" fmla="*/ 2225939 w 3038957"/>
              <a:gd name="connsiteY67" fmla="*/ 5291373 h 6511058"/>
              <a:gd name="connsiteX68" fmla="*/ 2169311 w 3038957"/>
              <a:gd name="connsiteY68" fmla="*/ 5457414 h 6511058"/>
              <a:gd name="connsiteX69" fmla="*/ 2270869 w 3038957"/>
              <a:gd name="connsiteY69" fmla="*/ 5575233 h 6511058"/>
              <a:gd name="connsiteX70" fmla="*/ 2297730 w 3038957"/>
              <a:gd name="connsiteY70" fmla="*/ 5639547 h 6511058"/>
              <a:gd name="connsiteX71" fmla="*/ 2209889 w 3038957"/>
              <a:gd name="connsiteY71" fmla="*/ 5897113 h 6511058"/>
              <a:gd name="connsiteX72" fmla="*/ 2184229 w 3038957"/>
              <a:gd name="connsiteY72" fmla="*/ 5897402 h 6511058"/>
              <a:gd name="connsiteX73" fmla="*/ 2214779 w 3038957"/>
              <a:gd name="connsiteY73" fmla="*/ 6019033 h 6511058"/>
              <a:gd name="connsiteX74" fmla="*/ 2163952 w 3038957"/>
              <a:gd name="connsiteY74" fmla="*/ 6168065 h 6511058"/>
              <a:gd name="connsiteX75" fmla="*/ 2091110 w 3038957"/>
              <a:gd name="connsiteY75" fmla="*/ 6245393 h 6511058"/>
              <a:gd name="connsiteX76" fmla="*/ 2000506 w 3038957"/>
              <a:gd name="connsiteY76" fmla="*/ 6511058 h 6511058"/>
              <a:gd name="connsiteX77" fmla="*/ 1956795 w 3038957"/>
              <a:gd name="connsiteY77" fmla="*/ 6496150 h 6511058"/>
              <a:gd name="connsiteX78" fmla="*/ 1955868 w 3038957"/>
              <a:gd name="connsiteY78" fmla="*/ 6430734 h 6511058"/>
              <a:gd name="connsiteX79" fmla="*/ 1979446 w 3038957"/>
              <a:gd name="connsiteY79" fmla="*/ 6429733 h 6511058"/>
              <a:gd name="connsiteX80" fmla="*/ 1943616 w 3038957"/>
              <a:gd name="connsiteY80" fmla="*/ 6398526 h 6511058"/>
              <a:gd name="connsiteX81" fmla="*/ 2019855 w 3038957"/>
              <a:gd name="connsiteY81" fmla="*/ 6174980 h 6511058"/>
              <a:gd name="connsiteX82" fmla="*/ 1925984 w 3038957"/>
              <a:gd name="connsiteY82" fmla="*/ 6095948 h 6511058"/>
              <a:gd name="connsiteX83" fmla="*/ 1835088 w 3038957"/>
              <a:gd name="connsiteY83" fmla="*/ 6158078 h 6511058"/>
              <a:gd name="connsiteX84" fmla="*/ 1812193 w 3038957"/>
              <a:gd name="connsiteY84" fmla="*/ 6150270 h 6511058"/>
              <a:gd name="connsiteX85" fmla="*/ 1766875 w 3038957"/>
              <a:gd name="connsiteY85" fmla="*/ 6078755 h 6511058"/>
              <a:gd name="connsiteX86" fmla="*/ 1857202 w 3038957"/>
              <a:gd name="connsiteY86" fmla="*/ 5813900 h 6511058"/>
              <a:gd name="connsiteX87" fmla="*/ 1822055 w 3038957"/>
              <a:gd name="connsiteY87" fmla="*/ 5773885 h 6511058"/>
              <a:gd name="connsiteX88" fmla="*/ 1856031 w 3038957"/>
              <a:gd name="connsiteY88" fmla="*/ 5674261 h 6511058"/>
              <a:gd name="connsiteX89" fmla="*/ 1830325 w 3038957"/>
              <a:gd name="connsiteY89" fmla="*/ 5545241 h 6511058"/>
              <a:gd name="connsiteX90" fmla="*/ 1862466 w 3038957"/>
              <a:gd name="connsiteY90" fmla="*/ 5519132 h 6511058"/>
              <a:gd name="connsiteX91" fmla="*/ 1838644 w 3038957"/>
              <a:gd name="connsiteY91" fmla="*/ 5445907 h 6511058"/>
              <a:gd name="connsiteX92" fmla="*/ 1878145 w 3038957"/>
              <a:gd name="connsiteY92" fmla="*/ 5330084 h 6511058"/>
              <a:gd name="connsiteX93" fmla="*/ 1845077 w 3038957"/>
              <a:gd name="connsiteY93" fmla="*/ 5290777 h 6511058"/>
              <a:gd name="connsiteX94" fmla="*/ 1850601 w 3038957"/>
              <a:gd name="connsiteY94" fmla="*/ 5274578 h 6511058"/>
              <a:gd name="connsiteX95" fmla="*/ 1900796 w 3038957"/>
              <a:gd name="connsiteY95" fmla="*/ 5263669 h 6511058"/>
              <a:gd name="connsiteX96" fmla="*/ 1864689 w 3038957"/>
              <a:gd name="connsiteY96" fmla="*/ 5233271 h 6511058"/>
              <a:gd name="connsiteX97" fmla="*/ 1896830 w 3038957"/>
              <a:gd name="connsiteY97" fmla="*/ 5207161 h 6511058"/>
              <a:gd name="connsiteX98" fmla="*/ 1895903 w 3038957"/>
              <a:gd name="connsiteY98" fmla="*/ 5141746 h 6511058"/>
              <a:gd name="connsiteX99" fmla="*/ 1929879 w 3038957"/>
              <a:gd name="connsiteY99" fmla="*/ 5042122 h 6511058"/>
              <a:gd name="connsiteX100" fmla="*/ 1953457 w 3038957"/>
              <a:gd name="connsiteY100" fmla="*/ 5041122 h 6511058"/>
              <a:gd name="connsiteX101" fmla="*/ 1938166 w 3038957"/>
              <a:gd name="connsiteY101" fmla="*/ 5017824 h 6511058"/>
              <a:gd name="connsiteX102" fmla="*/ 2005487 w 3038957"/>
              <a:gd name="connsiteY102" fmla="*/ 4956696 h 6511058"/>
              <a:gd name="connsiteX103" fmla="*/ 1980706 w 3038957"/>
              <a:gd name="connsiteY103" fmla="*/ 4893090 h 6511058"/>
              <a:gd name="connsiteX104" fmla="*/ 2023245 w 3038957"/>
              <a:gd name="connsiteY104" fmla="*/ 4768358 h 6511058"/>
              <a:gd name="connsiteX105" fmla="*/ 1987821 w 3038957"/>
              <a:gd name="connsiteY105" fmla="*/ 4729151 h 6511058"/>
              <a:gd name="connsiteX106" fmla="*/ 2019035 w 3038957"/>
              <a:gd name="connsiteY106" fmla="*/ 4637627 h 6511058"/>
              <a:gd name="connsiteX107" fmla="*/ 1973197 w 3038957"/>
              <a:gd name="connsiteY107" fmla="*/ 4492699 h 6511058"/>
              <a:gd name="connsiteX108" fmla="*/ 741142 w 3038957"/>
              <a:gd name="connsiteY108" fmla="*/ 3710849 h 6511058"/>
              <a:gd name="connsiteX109" fmla="*/ 714525 w 3038957"/>
              <a:gd name="connsiteY109" fmla="*/ 3720759 h 6511058"/>
              <a:gd name="connsiteX110" fmla="*/ 672262 w 3038957"/>
              <a:gd name="connsiteY110" fmla="*/ 3844681 h 6511058"/>
              <a:gd name="connsiteX111" fmla="*/ 707703 w 3038957"/>
              <a:gd name="connsiteY111" fmla="*/ 4088234 h 6511058"/>
              <a:gd name="connsiteX112" fmla="*/ 727559 w 3038957"/>
              <a:gd name="connsiteY112" fmla="*/ 4104952 h 6511058"/>
              <a:gd name="connsiteX113" fmla="*/ 690576 w 3038957"/>
              <a:gd name="connsiteY113" fmla="*/ 4138451 h 6511058"/>
              <a:gd name="connsiteX114" fmla="*/ 728762 w 3038957"/>
              <a:gd name="connsiteY114" fmla="*/ 4169558 h 6511058"/>
              <a:gd name="connsiteX115" fmla="*/ 884834 w 3038957"/>
              <a:gd name="connsiteY115" fmla="*/ 4195660 h 6511058"/>
              <a:gd name="connsiteX116" fmla="*/ 941461 w 3038957"/>
              <a:gd name="connsiteY116" fmla="*/ 4029620 h 6511058"/>
              <a:gd name="connsiteX117" fmla="*/ 908395 w 3038957"/>
              <a:gd name="connsiteY117" fmla="*/ 3990313 h 6511058"/>
              <a:gd name="connsiteX118" fmla="*/ 928284 w 3038957"/>
              <a:gd name="connsiteY118" fmla="*/ 3931997 h 6511058"/>
              <a:gd name="connsiteX119" fmla="*/ 845706 w 3038957"/>
              <a:gd name="connsiteY119" fmla="*/ 3894792 h 6511058"/>
              <a:gd name="connsiteX120" fmla="*/ 873881 w 3038957"/>
              <a:gd name="connsiteY120" fmla="*/ 3812177 h 6511058"/>
              <a:gd name="connsiteX121" fmla="*/ 741142 w 3038957"/>
              <a:gd name="connsiteY121" fmla="*/ 3710849 h 6511058"/>
              <a:gd name="connsiteX122" fmla="*/ 733487 w 3038957"/>
              <a:gd name="connsiteY122" fmla="*/ 3597027 h 6511058"/>
              <a:gd name="connsiteX123" fmla="*/ 748501 w 3038957"/>
              <a:gd name="connsiteY123" fmla="*/ 3621135 h 6511058"/>
              <a:gd name="connsiteX124" fmla="*/ 701348 w 3038957"/>
              <a:gd name="connsiteY124" fmla="*/ 3623137 h 6511058"/>
              <a:gd name="connsiteX125" fmla="*/ 813953 w 3038957"/>
              <a:gd name="connsiteY125" fmla="*/ 3708555 h 6511058"/>
              <a:gd name="connsiteX126" fmla="*/ 866227 w 3038957"/>
              <a:gd name="connsiteY126" fmla="*/ 3698354 h 6511058"/>
              <a:gd name="connsiteX127" fmla="*/ 868989 w 3038957"/>
              <a:gd name="connsiteY127" fmla="*/ 3690256 h 6511058"/>
              <a:gd name="connsiteX128" fmla="*/ 777881 w 3038957"/>
              <a:gd name="connsiteY128" fmla="*/ 3603125 h 6511058"/>
              <a:gd name="connsiteX129" fmla="*/ 2177070 w 3038957"/>
              <a:gd name="connsiteY129" fmla="*/ 3123162 h 6511058"/>
              <a:gd name="connsiteX130" fmla="*/ 2213231 w 3038957"/>
              <a:gd name="connsiteY130" fmla="*/ 3136372 h 6511058"/>
              <a:gd name="connsiteX131" fmla="*/ 2263707 w 3038957"/>
              <a:gd name="connsiteY131" fmla="*/ 3206109 h 6511058"/>
              <a:gd name="connsiteX132" fmla="*/ 2254709 w 3038957"/>
              <a:gd name="connsiteY132" fmla="*/ 3222335 h 6511058"/>
              <a:gd name="connsiteX133" fmla="*/ 2233580 w 3038957"/>
              <a:gd name="connsiteY133" fmla="*/ 3221226 h 6511058"/>
              <a:gd name="connsiteX134" fmla="*/ 2242808 w 3038957"/>
              <a:gd name="connsiteY134" fmla="*/ 3243794 h 6511058"/>
              <a:gd name="connsiteX135" fmla="*/ 2223506 w 3038957"/>
              <a:gd name="connsiteY135" fmla="*/ 3278601 h 6511058"/>
              <a:gd name="connsiteX136" fmla="*/ 2205425 w 3038957"/>
              <a:gd name="connsiteY136" fmla="*/ 3271996 h 6511058"/>
              <a:gd name="connsiteX137" fmla="*/ 2219007 w 3038957"/>
              <a:gd name="connsiteY137" fmla="*/ 3286714 h 6511058"/>
              <a:gd name="connsiteX138" fmla="*/ 2204204 w 3038957"/>
              <a:gd name="connsiteY138" fmla="*/ 3313408 h 6511058"/>
              <a:gd name="connsiteX139" fmla="*/ 2148152 w 3038957"/>
              <a:gd name="connsiteY139" fmla="*/ 3292932 h 6511058"/>
              <a:gd name="connsiteX140" fmla="*/ 2131524 w 3038957"/>
              <a:gd name="connsiteY140" fmla="*/ 3283711 h 6511058"/>
              <a:gd name="connsiteX141" fmla="*/ 2138926 w 3038957"/>
              <a:gd name="connsiteY141" fmla="*/ 3270364 h 6511058"/>
              <a:gd name="connsiteX142" fmla="*/ 2132744 w 3038957"/>
              <a:gd name="connsiteY142" fmla="*/ 3242298 h 6511058"/>
              <a:gd name="connsiteX143" fmla="*/ 2149375 w 3038957"/>
              <a:gd name="connsiteY143" fmla="*/ 3251521 h 6511058"/>
              <a:gd name="connsiteX144" fmla="*/ 2128016 w 3038957"/>
              <a:gd name="connsiteY144" fmla="*/ 3211618 h 6511058"/>
              <a:gd name="connsiteX145" fmla="*/ 1973976 w 3038957"/>
              <a:gd name="connsiteY145" fmla="*/ 3007113 h 6511058"/>
              <a:gd name="connsiteX146" fmla="*/ 1968027 w 3038957"/>
              <a:gd name="connsiteY146" fmla="*/ 3017843 h 6511058"/>
              <a:gd name="connsiteX147" fmla="*/ 2004333 w 3038957"/>
              <a:gd name="connsiteY147" fmla="*/ 3030791 h 6511058"/>
              <a:gd name="connsiteX148" fmla="*/ 1973976 w 3038957"/>
              <a:gd name="connsiteY148" fmla="*/ 3007113 h 6511058"/>
              <a:gd name="connsiteX149" fmla="*/ 1582099 w 3038957"/>
              <a:gd name="connsiteY149" fmla="*/ 3000410 h 6511058"/>
              <a:gd name="connsiteX150" fmla="*/ 1576470 w 3038957"/>
              <a:gd name="connsiteY150" fmla="*/ 3005678 h 6511058"/>
              <a:gd name="connsiteX151" fmla="*/ 1607223 w 3038957"/>
              <a:gd name="connsiteY151" fmla="*/ 3024273 h 6511058"/>
              <a:gd name="connsiteX152" fmla="*/ 2712383 w 3038957"/>
              <a:gd name="connsiteY152" fmla="*/ 2957729 h 6511058"/>
              <a:gd name="connsiteX153" fmla="*/ 2730675 w 3038957"/>
              <a:gd name="connsiteY153" fmla="*/ 2967873 h 6511058"/>
              <a:gd name="connsiteX154" fmla="*/ 2817544 w 3038957"/>
              <a:gd name="connsiteY154" fmla="*/ 3089617 h 6511058"/>
              <a:gd name="connsiteX155" fmla="*/ 2799839 w 3038957"/>
              <a:gd name="connsiteY155" fmla="*/ 3121544 h 6511058"/>
              <a:gd name="connsiteX156" fmla="*/ 2855340 w 3038957"/>
              <a:gd name="connsiteY156" fmla="*/ 3264560 h 6511058"/>
              <a:gd name="connsiteX157" fmla="*/ 2853889 w 3038957"/>
              <a:gd name="connsiteY157" fmla="*/ 3267176 h 6511058"/>
              <a:gd name="connsiteX158" fmla="*/ 2954549 w 3038957"/>
              <a:gd name="connsiteY158" fmla="*/ 3407176 h 6511058"/>
              <a:gd name="connsiteX159" fmla="*/ 2924798 w 3038957"/>
              <a:gd name="connsiteY159" fmla="*/ 3460825 h 6511058"/>
              <a:gd name="connsiteX160" fmla="*/ 3012888 w 3038957"/>
              <a:gd name="connsiteY160" fmla="*/ 3541157 h 6511058"/>
              <a:gd name="connsiteX161" fmla="*/ 3038957 w 3038957"/>
              <a:gd name="connsiteY161" fmla="*/ 3576487 h 6511058"/>
              <a:gd name="connsiteX162" fmla="*/ 2992807 w 3038957"/>
              <a:gd name="connsiteY162" fmla="*/ 3659709 h 6511058"/>
              <a:gd name="connsiteX163" fmla="*/ 2973061 w 3038957"/>
              <a:gd name="connsiteY163" fmla="*/ 3652181 h 6511058"/>
              <a:gd name="connsiteX164" fmla="*/ 3006763 w 3038957"/>
              <a:gd name="connsiteY164" fmla="*/ 3712959 h 6511058"/>
              <a:gd name="connsiteX165" fmla="*/ 2980060 w 3038957"/>
              <a:gd name="connsiteY165" fmla="*/ 3761113 h 6511058"/>
              <a:gd name="connsiteX166" fmla="*/ 2930400 w 3038957"/>
              <a:gd name="connsiteY166" fmla="*/ 3772242 h 6511058"/>
              <a:gd name="connsiteX167" fmla="*/ 2882798 w 3038957"/>
              <a:gd name="connsiteY167" fmla="*/ 3858080 h 6511058"/>
              <a:gd name="connsiteX168" fmla="*/ 2847877 w 3038957"/>
              <a:gd name="connsiteY168" fmla="*/ 3838714 h 6511058"/>
              <a:gd name="connsiteX169" fmla="*/ 2841695 w 3038957"/>
              <a:gd name="connsiteY169" fmla="*/ 3810649 h 6511058"/>
              <a:gd name="connsiteX170" fmla="*/ 2859777 w 3038957"/>
              <a:gd name="connsiteY170" fmla="*/ 3817254 h 6511058"/>
              <a:gd name="connsiteX171" fmla="*/ 2829564 w 3038957"/>
              <a:gd name="connsiteY171" fmla="*/ 3793314 h 6511058"/>
              <a:gd name="connsiteX172" fmla="*/ 2869619 w 3038957"/>
              <a:gd name="connsiteY172" fmla="*/ 3721084 h 6511058"/>
              <a:gd name="connsiteX173" fmla="*/ 2790693 w 3038957"/>
              <a:gd name="connsiteY173" fmla="*/ 3659521 h 6511058"/>
              <a:gd name="connsiteX174" fmla="*/ 2725856 w 3038957"/>
              <a:gd name="connsiteY174" fmla="*/ 3658811 h 6511058"/>
              <a:gd name="connsiteX175" fmla="*/ 2707563 w 3038957"/>
              <a:gd name="connsiteY175" fmla="*/ 3648667 h 6511058"/>
              <a:gd name="connsiteX176" fmla="*/ 2666672 w 3038957"/>
              <a:gd name="connsiteY176" fmla="*/ 3604774 h 6511058"/>
              <a:gd name="connsiteX177" fmla="*/ 2714129 w 3038957"/>
              <a:gd name="connsiteY177" fmla="*/ 3519197 h 6511058"/>
              <a:gd name="connsiteX178" fmla="*/ 2683707 w 3038957"/>
              <a:gd name="connsiteY178" fmla="*/ 3491718 h 6511058"/>
              <a:gd name="connsiteX179" fmla="*/ 2701558 w 3038957"/>
              <a:gd name="connsiteY179" fmla="*/ 3459529 h 6511058"/>
              <a:gd name="connsiteX180" fmla="*/ 2670970 w 3038957"/>
              <a:gd name="connsiteY180" fmla="*/ 3397056 h 6511058"/>
              <a:gd name="connsiteX181" fmla="*/ 2693551 w 3038957"/>
              <a:gd name="connsiteY181" fmla="*/ 3395549 h 6511058"/>
              <a:gd name="connsiteX182" fmla="*/ 2669077 w 3038957"/>
              <a:gd name="connsiteY182" fmla="*/ 3357340 h 6511058"/>
              <a:gd name="connsiteX183" fmla="*/ 2689831 w 3038957"/>
              <a:gd name="connsiteY183" fmla="*/ 3319915 h 6511058"/>
              <a:gd name="connsiteX184" fmla="*/ 2661070 w 3038957"/>
              <a:gd name="connsiteY184" fmla="*/ 3293359 h 6511058"/>
              <a:gd name="connsiteX185" fmla="*/ 2663972 w 3038957"/>
              <a:gd name="connsiteY185" fmla="*/ 3288124 h 6511058"/>
              <a:gd name="connsiteX186" fmla="*/ 2701731 w 3038957"/>
              <a:gd name="connsiteY186" fmla="*/ 3298456 h 6511058"/>
              <a:gd name="connsiteX187" fmla="*/ 2671373 w 3038957"/>
              <a:gd name="connsiteY187" fmla="*/ 3274777 h 6511058"/>
              <a:gd name="connsiteX188" fmla="*/ 2693954 w 3038957"/>
              <a:gd name="connsiteY188" fmla="*/ 3273270 h 6511058"/>
              <a:gd name="connsiteX189" fmla="*/ 2687773 w 3038957"/>
              <a:gd name="connsiteY189" fmla="*/ 3245205 h 6511058"/>
              <a:gd name="connsiteX190" fmla="*/ 2705624 w 3038957"/>
              <a:gd name="connsiteY190" fmla="*/ 3213016 h 6511058"/>
              <a:gd name="connsiteX191" fmla="*/ 2723706 w 3038957"/>
              <a:gd name="connsiteY191" fmla="*/ 3219620 h 6511058"/>
              <a:gd name="connsiteX192" fmla="*/ 2709978 w 3038957"/>
              <a:gd name="connsiteY192" fmla="*/ 3205164 h 6511058"/>
              <a:gd name="connsiteX193" fmla="*/ 2756735 w 3038957"/>
              <a:gd name="connsiteY193" fmla="*/ 3199270 h 6511058"/>
              <a:gd name="connsiteX194" fmla="*/ 2732328 w 3038957"/>
              <a:gd name="connsiteY194" fmla="*/ 3164862 h 6511058"/>
              <a:gd name="connsiteX195" fmla="*/ 2754678 w 3038957"/>
              <a:gd name="connsiteY195" fmla="*/ 3124560 h 6511058"/>
              <a:gd name="connsiteX196" fmla="*/ 2724109 w 3038957"/>
              <a:gd name="connsiteY196" fmla="*/ 3097342 h 6511058"/>
              <a:gd name="connsiteX197" fmla="*/ 2740509 w 3038957"/>
              <a:gd name="connsiteY197" fmla="*/ 3067769 h 6511058"/>
              <a:gd name="connsiteX198" fmla="*/ 2693081 w 3038957"/>
              <a:gd name="connsiteY198" fmla="*/ 2992536 h 6511058"/>
              <a:gd name="connsiteX199" fmla="*/ 2377464 w 3038957"/>
              <a:gd name="connsiteY199" fmla="*/ 2922560 h 6511058"/>
              <a:gd name="connsiteX200" fmla="*/ 2410722 w 3038957"/>
              <a:gd name="connsiteY200" fmla="*/ 2941003 h 6511058"/>
              <a:gd name="connsiteX201" fmla="*/ 2472954 w 3038957"/>
              <a:gd name="connsiteY201" fmla="*/ 2989543 h 6511058"/>
              <a:gd name="connsiteX202" fmla="*/ 2450749 w 3038957"/>
              <a:gd name="connsiteY202" fmla="*/ 3029585 h 6511058"/>
              <a:gd name="connsiteX203" fmla="*/ 2502532 w 3038957"/>
              <a:gd name="connsiteY203" fmla="*/ 3096968 h 6511058"/>
              <a:gd name="connsiteX204" fmla="*/ 2484451 w 3038957"/>
              <a:gd name="connsiteY204" fmla="*/ 3090363 h 6511058"/>
              <a:gd name="connsiteX205" fmla="*/ 2493679 w 3038957"/>
              <a:gd name="connsiteY205" fmla="*/ 3112931 h 6511058"/>
              <a:gd name="connsiteX206" fmla="*/ 2452027 w 3038957"/>
              <a:gd name="connsiteY206" fmla="*/ 3188041 h 6511058"/>
              <a:gd name="connsiteX207" fmla="*/ 2480786 w 3038957"/>
              <a:gd name="connsiteY207" fmla="*/ 3214598 h 6511058"/>
              <a:gd name="connsiteX208" fmla="*/ 2475653 w 3038957"/>
              <a:gd name="connsiteY208" fmla="*/ 3306194 h 6511058"/>
              <a:gd name="connsiteX209" fmla="*/ 2459023 w 3038957"/>
              <a:gd name="connsiteY209" fmla="*/ 3296972 h 6511058"/>
              <a:gd name="connsiteX210" fmla="*/ 2472606 w 3038957"/>
              <a:gd name="connsiteY210" fmla="*/ 3311690 h 6511058"/>
              <a:gd name="connsiteX211" fmla="*/ 2419199 w 3038957"/>
              <a:gd name="connsiteY211" fmla="*/ 3407996 h 6511058"/>
              <a:gd name="connsiteX212" fmla="*/ 2393570 w 3038957"/>
              <a:gd name="connsiteY212" fmla="*/ 3415000 h 6511058"/>
              <a:gd name="connsiteX213" fmla="*/ 2404250 w 3038957"/>
              <a:gd name="connsiteY213" fmla="*/ 3434952 h 6511058"/>
              <a:gd name="connsiteX214" fmla="*/ 2378768 w 3038957"/>
              <a:gd name="connsiteY214" fmla="*/ 3441693 h 6511058"/>
              <a:gd name="connsiteX215" fmla="*/ 2327216 w 3038957"/>
              <a:gd name="connsiteY215" fmla="*/ 3413106 h 6511058"/>
              <a:gd name="connsiteX216" fmla="*/ 2336069 w 3038957"/>
              <a:gd name="connsiteY216" fmla="*/ 3397142 h 6511058"/>
              <a:gd name="connsiteX217" fmla="*/ 2326840 w 3038957"/>
              <a:gd name="connsiteY217" fmla="*/ 3374572 h 6511058"/>
              <a:gd name="connsiteX218" fmla="*/ 2343471 w 3038957"/>
              <a:gd name="connsiteY218" fmla="*/ 3383795 h 6511058"/>
              <a:gd name="connsiteX219" fmla="*/ 2313047 w 3038957"/>
              <a:gd name="connsiteY219" fmla="*/ 3356316 h 6511058"/>
              <a:gd name="connsiteX220" fmla="*/ 2334387 w 3038957"/>
              <a:gd name="connsiteY220" fmla="*/ 3360964 h 6511058"/>
              <a:gd name="connsiteX221" fmla="*/ 2338300 w 3038957"/>
              <a:gd name="connsiteY221" fmla="*/ 3310780 h 6511058"/>
              <a:gd name="connsiteX222" fmla="*/ 2350200 w 3038957"/>
              <a:gd name="connsiteY222" fmla="*/ 3289320 h 6511058"/>
              <a:gd name="connsiteX223" fmla="*/ 2400243 w 3038957"/>
              <a:gd name="connsiteY223" fmla="*/ 3120657 h 6511058"/>
              <a:gd name="connsiteX224" fmla="*/ 2417949 w 3038957"/>
              <a:gd name="connsiteY224" fmla="*/ 3088729 h 6511058"/>
              <a:gd name="connsiteX225" fmla="*/ 2387526 w 3038957"/>
              <a:gd name="connsiteY225" fmla="*/ 3061250 h 6511058"/>
              <a:gd name="connsiteX226" fmla="*/ 2397975 w 3038957"/>
              <a:gd name="connsiteY226" fmla="*/ 3042408 h 6511058"/>
              <a:gd name="connsiteX227" fmla="*/ 2388749 w 3038957"/>
              <a:gd name="connsiteY227" fmla="*/ 3019840 h 6511058"/>
              <a:gd name="connsiteX228" fmla="*/ 2414230 w 3038957"/>
              <a:gd name="connsiteY228" fmla="*/ 3013096 h 6511058"/>
              <a:gd name="connsiteX229" fmla="*/ 2415826 w 3038957"/>
              <a:gd name="connsiteY229" fmla="*/ 3010218 h 6511058"/>
              <a:gd name="connsiteX230" fmla="*/ 2377464 w 3038957"/>
              <a:gd name="connsiteY230" fmla="*/ 2922560 h 6511058"/>
              <a:gd name="connsiteX231" fmla="*/ 2567808 w 3038957"/>
              <a:gd name="connsiteY231" fmla="*/ 2053914 h 6511058"/>
              <a:gd name="connsiteX232" fmla="*/ 2602730 w 3038957"/>
              <a:gd name="connsiteY232" fmla="*/ 2073280 h 6511058"/>
              <a:gd name="connsiteX233" fmla="*/ 2610360 w 3038957"/>
              <a:gd name="connsiteY233" fmla="*/ 2098727 h 6511058"/>
              <a:gd name="connsiteX234" fmla="*/ 2577102 w 3038957"/>
              <a:gd name="connsiteY234" fmla="*/ 2080284 h 6511058"/>
              <a:gd name="connsiteX235" fmla="*/ 2566212 w 3038957"/>
              <a:gd name="connsiteY235" fmla="*/ 2056793 h 6511058"/>
              <a:gd name="connsiteX236" fmla="*/ 2561482 w 3038957"/>
              <a:gd name="connsiteY236" fmla="*/ 2026110 h 6511058"/>
              <a:gd name="connsiteX237" fmla="*/ 2578112 w 3038957"/>
              <a:gd name="connsiteY237" fmla="*/ 2035334 h 6511058"/>
              <a:gd name="connsiteX238" fmla="*/ 2610131 w 3038957"/>
              <a:gd name="connsiteY238" fmla="*/ 2059934 h 6511058"/>
              <a:gd name="connsiteX239" fmla="*/ 2589003 w 3038957"/>
              <a:gd name="connsiteY239" fmla="*/ 2058824 h 6511058"/>
              <a:gd name="connsiteX240" fmla="*/ 2554080 w 3038957"/>
              <a:gd name="connsiteY240" fmla="*/ 2039457 h 6511058"/>
              <a:gd name="connsiteX241" fmla="*/ 2246617 w 3038957"/>
              <a:gd name="connsiteY241" fmla="*/ 1511711 h 6511058"/>
              <a:gd name="connsiteX242" fmla="*/ 2294045 w 3038957"/>
              <a:gd name="connsiteY242" fmla="*/ 1586945 h 6511058"/>
              <a:gd name="connsiteX243" fmla="*/ 2241271 w 3038957"/>
              <a:gd name="connsiteY243" fmla="*/ 1599768 h 6511058"/>
              <a:gd name="connsiteX244" fmla="*/ 2274743 w 3038957"/>
              <a:gd name="connsiteY244" fmla="*/ 1621751 h 6511058"/>
              <a:gd name="connsiteX245" fmla="*/ 2308001 w 3038957"/>
              <a:gd name="connsiteY245" fmla="*/ 1640195 h 6511058"/>
              <a:gd name="connsiteX246" fmla="*/ 2309452 w 3038957"/>
              <a:gd name="connsiteY246" fmla="*/ 1637578 h 6511058"/>
              <a:gd name="connsiteX247" fmla="*/ 2260949 w 3038957"/>
              <a:gd name="connsiteY247" fmla="*/ 1603495 h 6511058"/>
              <a:gd name="connsiteX248" fmla="*/ 2318450 w 3038957"/>
              <a:gd name="connsiteY248" fmla="*/ 1621352 h 6511058"/>
              <a:gd name="connsiteX249" fmla="*/ 2303273 w 3038957"/>
              <a:gd name="connsiteY249" fmla="*/ 1609514 h 6511058"/>
              <a:gd name="connsiteX250" fmla="*/ 2339435 w 3038957"/>
              <a:gd name="connsiteY250" fmla="*/ 1622724 h 6511058"/>
              <a:gd name="connsiteX251" fmla="*/ 2309223 w 3038957"/>
              <a:gd name="connsiteY251" fmla="*/ 1598785 h 6511058"/>
              <a:gd name="connsiteX252" fmla="*/ 2312126 w 3038957"/>
              <a:gd name="connsiteY252" fmla="*/ 1593550 h 6511058"/>
              <a:gd name="connsiteX253" fmla="*/ 2392207 w 3038957"/>
              <a:gd name="connsiteY253" fmla="*/ 1609900 h 6511058"/>
              <a:gd name="connsiteX254" fmla="*/ 2398158 w 3038957"/>
              <a:gd name="connsiteY254" fmla="*/ 1599171 h 6511058"/>
              <a:gd name="connsiteX255" fmla="*/ 2369186 w 3038957"/>
              <a:gd name="connsiteY255" fmla="*/ 1569074 h 6511058"/>
              <a:gd name="connsiteX256" fmla="*/ 2316395 w 3038957"/>
              <a:gd name="connsiteY256" fmla="*/ 1546642 h 6511058"/>
              <a:gd name="connsiteX257" fmla="*/ 2319297 w 3038957"/>
              <a:gd name="connsiteY257" fmla="*/ 1541408 h 6511058"/>
              <a:gd name="connsiteX258" fmla="*/ 2267746 w 3038957"/>
              <a:gd name="connsiteY258" fmla="*/ 1512820 h 6511058"/>
              <a:gd name="connsiteX259" fmla="*/ 2246617 w 3038957"/>
              <a:gd name="connsiteY259" fmla="*/ 1511711 h 6511058"/>
              <a:gd name="connsiteX260" fmla="*/ 568405 w 3038957"/>
              <a:gd name="connsiteY260" fmla="*/ 34 h 6511058"/>
              <a:gd name="connsiteX261" fmla="*/ 601010 w 3038957"/>
              <a:gd name="connsiteY261" fmla="*/ 6632 h 6511058"/>
              <a:gd name="connsiteX262" fmla="*/ 644721 w 3038957"/>
              <a:gd name="connsiteY262" fmla="*/ 21540 h 6511058"/>
              <a:gd name="connsiteX263" fmla="*/ 845704 w 3038957"/>
              <a:gd name="connsiteY263" fmla="*/ 127154 h 6511058"/>
              <a:gd name="connsiteX264" fmla="*/ 1092235 w 3038957"/>
              <a:gd name="connsiteY264" fmla="*/ 174162 h 6511058"/>
              <a:gd name="connsiteX265" fmla="*/ 1113051 w 3038957"/>
              <a:gd name="connsiteY265" fmla="*/ 181261 h 6511058"/>
              <a:gd name="connsiteX266" fmla="*/ 1287696 w 3038957"/>
              <a:gd name="connsiteY266" fmla="*/ 295978 h 6511058"/>
              <a:gd name="connsiteX267" fmla="*/ 1396613 w 3038957"/>
              <a:gd name="connsiteY267" fmla="*/ 324081 h 6511058"/>
              <a:gd name="connsiteX268" fmla="*/ 1481953 w 3038957"/>
              <a:gd name="connsiteY268" fmla="*/ 353186 h 6511058"/>
              <a:gd name="connsiteX269" fmla="*/ 1846502 w 3038957"/>
              <a:gd name="connsiteY269" fmla="*/ 680948 h 6511058"/>
              <a:gd name="connsiteX270" fmla="*/ 1890213 w 3038957"/>
              <a:gd name="connsiteY270" fmla="*/ 695856 h 6511058"/>
              <a:gd name="connsiteX271" fmla="*/ 1907063 w 3038957"/>
              <a:gd name="connsiteY271" fmla="*/ 646449 h 6511058"/>
              <a:gd name="connsiteX272" fmla="*/ 1898256 w 3038957"/>
              <a:gd name="connsiteY272" fmla="*/ 597333 h 6511058"/>
              <a:gd name="connsiteX273" fmla="*/ 1918388 w 3038957"/>
              <a:gd name="connsiteY273" fmla="*/ 613242 h 6511058"/>
              <a:gd name="connsiteX274" fmla="*/ 1941966 w 3038957"/>
              <a:gd name="connsiteY274" fmla="*/ 612241 h 6511058"/>
              <a:gd name="connsiteX275" fmla="*/ 2145713 w 3038957"/>
              <a:gd name="connsiteY275" fmla="*/ 709757 h 6511058"/>
              <a:gd name="connsiteX276" fmla="*/ 2195225 w 3038957"/>
              <a:gd name="connsiteY276" fmla="*/ 707656 h 6511058"/>
              <a:gd name="connsiteX277" fmla="*/ 2246589 w 3038957"/>
              <a:gd name="connsiteY277" fmla="*/ 836383 h 6511058"/>
              <a:gd name="connsiteX278" fmla="*/ 2364362 w 3038957"/>
              <a:gd name="connsiteY278" fmla="*/ 1042916 h 6511058"/>
              <a:gd name="connsiteX279" fmla="*/ 2384495 w 3038957"/>
              <a:gd name="connsiteY279" fmla="*/ 1058823 h 6511058"/>
              <a:gd name="connsiteX280" fmla="*/ 2356043 w 3038957"/>
              <a:gd name="connsiteY280" fmla="*/ 1142249 h 6511058"/>
              <a:gd name="connsiteX281" fmla="*/ 2389109 w 3038957"/>
              <a:gd name="connsiteY281" fmla="*/ 1181555 h 6511058"/>
              <a:gd name="connsiteX282" fmla="*/ 2352370 w 3038957"/>
              <a:gd name="connsiteY282" fmla="*/ 1289279 h 6511058"/>
              <a:gd name="connsiteX283" fmla="*/ 2252942 w 3038957"/>
              <a:gd name="connsiteY283" fmla="*/ 1301482 h 6511058"/>
              <a:gd name="connsiteX284" fmla="*/ 2252663 w 3038957"/>
              <a:gd name="connsiteY284" fmla="*/ 1302300 h 6511058"/>
              <a:gd name="connsiteX285" fmla="*/ 2276917 w 3038957"/>
              <a:gd name="connsiteY285" fmla="*/ 1335521 h 6511058"/>
              <a:gd name="connsiteX286" fmla="*/ 2311839 w 3038957"/>
              <a:gd name="connsiteY286" fmla="*/ 1354887 h 6511058"/>
              <a:gd name="connsiteX287" fmla="*/ 2320692 w 3038957"/>
              <a:gd name="connsiteY287" fmla="*/ 1338924 h 6511058"/>
              <a:gd name="connsiteX288" fmla="*/ 2309802 w 3038957"/>
              <a:gd name="connsiteY288" fmla="*/ 1315433 h 6511058"/>
              <a:gd name="connsiteX289" fmla="*/ 2326642 w 3038957"/>
              <a:gd name="connsiteY289" fmla="*/ 1328194 h 6511058"/>
              <a:gd name="connsiteX290" fmla="*/ 2344724 w 3038957"/>
              <a:gd name="connsiteY290" fmla="*/ 1334799 h 6511058"/>
              <a:gd name="connsiteX291" fmla="*/ 2509848 w 3038957"/>
              <a:gd name="connsiteY291" fmla="*/ 1436977 h 6511058"/>
              <a:gd name="connsiteX292" fmla="*/ 2547817 w 3038957"/>
              <a:gd name="connsiteY292" fmla="*/ 1450848 h 6511058"/>
              <a:gd name="connsiteX293" fmla="*/ 2598148 w 3038957"/>
              <a:gd name="connsiteY293" fmla="*/ 1520848 h 6511058"/>
              <a:gd name="connsiteX294" fmla="*/ 2706145 w 3038957"/>
              <a:gd name="connsiteY294" fmla="*/ 1643699 h 6511058"/>
              <a:gd name="connsiteX295" fmla="*/ 2722986 w 3038957"/>
              <a:gd name="connsiteY295" fmla="*/ 1656460 h 6511058"/>
              <a:gd name="connsiteX296" fmla="*/ 2708038 w 3038957"/>
              <a:gd name="connsiteY296" fmla="*/ 1683417 h 6511058"/>
              <a:gd name="connsiteX297" fmla="*/ 2736797 w 3038957"/>
              <a:gd name="connsiteY297" fmla="*/ 1709972 h 6511058"/>
              <a:gd name="connsiteX298" fmla="*/ 2717495 w 3038957"/>
              <a:gd name="connsiteY298" fmla="*/ 1744780 h 6511058"/>
              <a:gd name="connsiteX299" fmla="*/ 2641913 w 3038957"/>
              <a:gd name="connsiteY299" fmla="*/ 1720316 h 6511058"/>
              <a:gd name="connsiteX300" fmla="*/ 2628560 w 3038957"/>
              <a:gd name="connsiteY300" fmla="*/ 1744393 h 6511058"/>
              <a:gd name="connsiteX301" fmla="*/ 2647084 w 3038957"/>
              <a:gd name="connsiteY301" fmla="*/ 1793332 h 6511058"/>
              <a:gd name="connsiteX302" fmla="*/ 2642730 w 3038957"/>
              <a:gd name="connsiteY302" fmla="*/ 1801183 h 6511058"/>
              <a:gd name="connsiteX303" fmla="*/ 2603308 w 3038957"/>
              <a:gd name="connsiteY303" fmla="*/ 1789929 h 6511058"/>
              <a:gd name="connsiteX304" fmla="*/ 2570655 w 3038957"/>
              <a:gd name="connsiteY304" fmla="*/ 1848812 h 6511058"/>
              <a:gd name="connsiteX305" fmla="*/ 2593676 w 3038957"/>
              <a:gd name="connsiteY305" fmla="*/ 1889638 h 6511058"/>
              <a:gd name="connsiteX306" fmla="*/ 2569875 w 3038957"/>
              <a:gd name="connsiteY306" fmla="*/ 1932559 h 6511058"/>
              <a:gd name="connsiteX307" fmla="*/ 2600462 w 3038957"/>
              <a:gd name="connsiteY307" fmla="*/ 1995031 h 6511058"/>
              <a:gd name="connsiteX308" fmla="*/ 2617303 w 3038957"/>
              <a:gd name="connsiteY308" fmla="*/ 2007791 h 6511058"/>
              <a:gd name="connsiteX309" fmla="*/ 2605402 w 3038957"/>
              <a:gd name="connsiteY309" fmla="*/ 2029251 h 6511058"/>
              <a:gd name="connsiteX310" fmla="*/ 2567432 w 3038957"/>
              <a:gd name="connsiteY310" fmla="*/ 2015381 h 6511058"/>
              <a:gd name="connsiteX311" fmla="*/ 2529233 w 3038957"/>
              <a:gd name="connsiteY311" fmla="*/ 1962716 h 6511058"/>
              <a:gd name="connsiteX312" fmla="*/ 2479344 w 3038957"/>
              <a:gd name="connsiteY312" fmla="*/ 1935050 h 6511058"/>
              <a:gd name="connsiteX313" fmla="*/ 2470491 w 3038957"/>
              <a:gd name="connsiteY313" fmla="*/ 1951014 h 6511058"/>
              <a:gd name="connsiteX314" fmla="*/ 2481169 w 3038957"/>
              <a:gd name="connsiteY314" fmla="*/ 1970966 h 6511058"/>
              <a:gd name="connsiteX315" fmla="*/ 2458590 w 3038957"/>
              <a:gd name="connsiteY315" fmla="*/ 1972474 h 6511058"/>
              <a:gd name="connsiteX316" fmla="*/ 2470720 w 3038957"/>
              <a:gd name="connsiteY316" fmla="*/ 1989808 h 6511058"/>
              <a:gd name="connsiteX317" fmla="*/ 2448141 w 3038957"/>
              <a:gd name="connsiteY317" fmla="*/ 1991316 h 6511058"/>
              <a:gd name="connsiteX318" fmla="*/ 2445238 w 3038957"/>
              <a:gd name="connsiteY318" fmla="*/ 1996550 h 6511058"/>
              <a:gd name="connsiteX319" fmla="*/ 2473999 w 3038957"/>
              <a:gd name="connsiteY319" fmla="*/ 2023107 h 6511058"/>
              <a:gd name="connsiteX320" fmla="*/ 2460647 w 3038957"/>
              <a:gd name="connsiteY320" fmla="*/ 2047184 h 6511058"/>
              <a:gd name="connsiteX321" fmla="*/ 2506478 w 3038957"/>
              <a:gd name="connsiteY321" fmla="*/ 2125297 h 6511058"/>
              <a:gd name="connsiteX322" fmla="*/ 2488398 w 3038957"/>
              <a:gd name="connsiteY322" fmla="*/ 2118692 h 6511058"/>
              <a:gd name="connsiteX323" fmla="*/ 2525750 w 3038957"/>
              <a:gd name="connsiteY323" fmla="*/ 2251300 h 6511058"/>
              <a:gd name="connsiteX324" fmla="*/ 2519800 w 3038957"/>
              <a:gd name="connsiteY324" fmla="*/ 2262030 h 6511058"/>
              <a:gd name="connsiteX325" fmla="*/ 2486542 w 3038957"/>
              <a:gd name="connsiteY325" fmla="*/ 2243587 h 6511058"/>
              <a:gd name="connsiteX326" fmla="*/ 2407470 w 3038957"/>
              <a:gd name="connsiteY326" fmla="*/ 2182285 h 6511058"/>
              <a:gd name="connsiteX327" fmla="*/ 2390840 w 3038957"/>
              <a:gd name="connsiteY327" fmla="*/ 2173064 h 6511058"/>
              <a:gd name="connsiteX328" fmla="*/ 2371538 w 3038957"/>
              <a:gd name="connsiteY328" fmla="*/ 2207870 h 6511058"/>
              <a:gd name="connsiteX329" fmla="*/ 2288177 w 3038957"/>
              <a:gd name="connsiteY329" fmla="*/ 2158220 h 6511058"/>
              <a:gd name="connsiteX330" fmla="*/ 2268499 w 3038957"/>
              <a:gd name="connsiteY330" fmla="*/ 2154494 h 6511058"/>
              <a:gd name="connsiteX331" fmla="*/ 2258195 w 3038957"/>
              <a:gd name="connsiteY331" fmla="*/ 2173075 h 6511058"/>
              <a:gd name="connsiteX332" fmla="*/ 2285947 w 3038957"/>
              <a:gd name="connsiteY332" fmla="*/ 2244583 h 6511058"/>
              <a:gd name="connsiteX333" fmla="*/ 2263156 w 3038957"/>
              <a:gd name="connsiteY333" fmla="*/ 2242552 h 6511058"/>
              <a:gd name="connsiteX334" fmla="*/ 2325387 w 3038957"/>
              <a:gd name="connsiteY334" fmla="*/ 2291092 h 6511058"/>
              <a:gd name="connsiteX335" fmla="*/ 2305853 w 3038957"/>
              <a:gd name="connsiteY335" fmla="*/ 2287103 h 6511058"/>
              <a:gd name="connsiteX336" fmla="*/ 2370143 w 3038957"/>
              <a:gd name="connsiteY336" fmla="*/ 2410355 h 6511058"/>
              <a:gd name="connsiteX337" fmla="*/ 2367094 w 3038957"/>
              <a:gd name="connsiteY337" fmla="*/ 2415851 h 6511058"/>
              <a:gd name="connsiteX338" fmla="*/ 2347562 w 3038957"/>
              <a:gd name="connsiteY338" fmla="*/ 2411862 h 6511058"/>
              <a:gd name="connsiteX339" fmla="*/ 2379437 w 3038957"/>
              <a:gd name="connsiteY339" fmla="*/ 2436724 h 6511058"/>
              <a:gd name="connsiteX340" fmla="*/ 2377986 w 3038957"/>
              <a:gd name="connsiteY340" fmla="*/ 2439341 h 6511058"/>
              <a:gd name="connsiteX341" fmla="*/ 2358242 w 3038957"/>
              <a:gd name="connsiteY341" fmla="*/ 2431814 h 6511058"/>
              <a:gd name="connsiteX342" fmla="*/ 2390490 w 3038957"/>
              <a:gd name="connsiteY342" fmla="*/ 2495208 h 6511058"/>
              <a:gd name="connsiteX343" fmla="*/ 2383089 w 3038957"/>
              <a:gd name="connsiteY343" fmla="*/ 2508555 h 6511058"/>
              <a:gd name="connsiteX344" fmla="*/ 2378821 w 3038957"/>
              <a:gd name="connsiteY344" fmla="*/ 2555463 h 6511058"/>
              <a:gd name="connsiteX345" fmla="*/ 2357836 w 3038957"/>
              <a:gd name="connsiteY345" fmla="*/ 2554092 h 6511058"/>
              <a:gd name="connsiteX346" fmla="*/ 2414348 w 3038957"/>
              <a:gd name="connsiteY346" fmla="*/ 2652157 h 6511058"/>
              <a:gd name="connsiteX347" fmla="*/ 2431190 w 3038957"/>
              <a:gd name="connsiteY347" fmla="*/ 2664918 h 6511058"/>
              <a:gd name="connsiteX348" fmla="*/ 2393221 w 3038957"/>
              <a:gd name="connsiteY348" fmla="*/ 2651048 h 6511058"/>
              <a:gd name="connsiteX349" fmla="*/ 2406946 w 3038957"/>
              <a:gd name="connsiteY349" fmla="*/ 2665504 h 6511058"/>
              <a:gd name="connsiteX350" fmla="*/ 2405495 w 3038957"/>
              <a:gd name="connsiteY350" fmla="*/ 2668121 h 6511058"/>
              <a:gd name="connsiteX351" fmla="*/ 2387270 w 3038957"/>
              <a:gd name="connsiteY351" fmla="*/ 2661778 h 6511058"/>
              <a:gd name="connsiteX352" fmla="*/ 2410293 w 3038957"/>
              <a:gd name="connsiteY352" fmla="*/ 2702604 h 6511058"/>
              <a:gd name="connsiteX353" fmla="*/ 2402890 w 3038957"/>
              <a:gd name="connsiteY353" fmla="*/ 2715950 h 6511058"/>
              <a:gd name="connsiteX354" fmla="*/ 2436149 w 3038957"/>
              <a:gd name="connsiteY354" fmla="*/ 2734394 h 6511058"/>
              <a:gd name="connsiteX355" fmla="*/ 2394642 w 3038957"/>
              <a:gd name="connsiteY355" fmla="*/ 2809242 h 6511058"/>
              <a:gd name="connsiteX356" fmla="*/ 2431621 w 3038957"/>
              <a:gd name="connsiteY356" fmla="*/ 2903318 h 6511058"/>
              <a:gd name="connsiteX357" fmla="*/ 2398362 w 3038957"/>
              <a:gd name="connsiteY357" fmla="*/ 2884875 h 6511058"/>
              <a:gd name="connsiteX358" fmla="*/ 2341936 w 3038957"/>
              <a:gd name="connsiteY358" fmla="*/ 2825866 h 6511058"/>
              <a:gd name="connsiteX359" fmla="*/ 2363064 w 3038957"/>
              <a:gd name="connsiteY359" fmla="*/ 2826975 h 6511058"/>
              <a:gd name="connsiteX360" fmla="*/ 2322807 w 3038957"/>
              <a:gd name="connsiteY360" fmla="*/ 2699600 h 6511058"/>
              <a:gd name="connsiteX361" fmla="*/ 2253175 w 3038957"/>
              <a:gd name="connsiteY361" fmla="*/ 2664406 h 6511058"/>
              <a:gd name="connsiteX362" fmla="*/ 2244322 w 3038957"/>
              <a:gd name="connsiteY362" fmla="*/ 2680370 h 6511058"/>
              <a:gd name="connsiteX363" fmla="*/ 2253405 w 3038957"/>
              <a:gd name="connsiteY363" fmla="*/ 2703201 h 6511058"/>
              <a:gd name="connsiteX364" fmla="*/ 2187050 w 3038957"/>
              <a:gd name="connsiteY364" fmla="*/ 2701306 h 6511058"/>
              <a:gd name="connsiteX365" fmla="*/ 2145948 w 3038957"/>
              <a:gd name="connsiteY365" fmla="*/ 2653876 h 6511058"/>
              <a:gd name="connsiteX366" fmla="*/ 2080880 w 3038957"/>
              <a:gd name="connsiteY366" fmla="*/ 2614371 h 6511058"/>
              <a:gd name="connsiteX367" fmla="*/ 2062588 w 3038957"/>
              <a:gd name="connsiteY367" fmla="*/ 2604227 h 6511058"/>
              <a:gd name="connsiteX368" fmla="*/ 1994848 w 3038957"/>
              <a:gd name="connsiteY368" fmla="*/ 2608750 h 6511058"/>
              <a:gd name="connsiteX369" fmla="*/ 1955427 w 3038957"/>
              <a:gd name="connsiteY369" fmla="*/ 2597496 h 6511058"/>
              <a:gd name="connsiteX370" fmla="*/ 1964653 w 3038957"/>
              <a:gd name="connsiteY370" fmla="*/ 2620064 h 6511058"/>
              <a:gd name="connsiteX371" fmla="*/ 1960154 w 3038957"/>
              <a:gd name="connsiteY371" fmla="*/ 2628177 h 6511058"/>
              <a:gd name="connsiteX372" fmla="*/ 1954360 w 3038957"/>
              <a:gd name="connsiteY372" fmla="*/ 2630822 h 6511058"/>
              <a:gd name="connsiteX373" fmla="*/ 1955874 w 3038957"/>
              <a:gd name="connsiteY373" fmla="*/ 2644339 h 6511058"/>
              <a:gd name="connsiteX374" fmla="*/ 1954629 w 3038957"/>
              <a:gd name="connsiteY374" fmla="*/ 2713138 h 6511058"/>
              <a:gd name="connsiteX375" fmla="*/ 1944095 w 3038957"/>
              <a:gd name="connsiteY375" fmla="*/ 2763667 h 6511058"/>
              <a:gd name="connsiteX376" fmla="*/ 1958161 w 3038957"/>
              <a:gd name="connsiteY376" fmla="*/ 2772929 h 6511058"/>
              <a:gd name="connsiteX377" fmla="*/ 1964481 w 3038957"/>
              <a:gd name="connsiteY377" fmla="*/ 2781138 h 6511058"/>
              <a:gd name="connsiteX378" fmla="*/ 1959982 w 3038957"/>
              <a:gd name="connsiteY378" fmla="*/ 2789251 h 6511058"/>
              <a:gd name="connsiteX379" fmla="*/ 1946995 w 3038957"/>
              <a:gd name="connsiteY379" fmla="*/ 2787182 h 6511058"/>
              <a:gd name="connsiteX380" fmla="*/ 1938222 w 3038957"/>
              <a:gd name="connsiteY380" fmla="*/ 2782964 h 6511058"/>
              <a:gd name="connsiteX381" fmla="*/ 1931656 w 3038957"/>
              <a:gd name="connsiteY381" fmla="*/ 2802217 h 6511058"/>
              <a:gd name="connsiteX382" fmla="*/ 1890027 w 3038957"/>
              <a:gd name="connsiteY382" fmla="*/ 2788020 h 6511058"/>
              <a:gd name="connsiteX383" fmla="*/ 1795880 w 3038957"/>
              <a:gd name="connsiteY383" fmla="*/ 2709800 h 6511058"/>
              <a:gd name="connsiteX384" fmla="*/ 1775064 w 3038957"/>
              <a:gd name="connsiteY384" fmla="*/ 2702701 h 6511058"/>
              <a:gd name="connsiteX385" fmla="*/ 1741845 w 3038957"/>
              <a:gd name="connsiteY385" fmla="*/ 2800106 h 6511058"/>
              <a:gd name="connsiteX386" fmla="*/ 1750534 w 3038957"/>
              <a:gd name="connsiteY386" fmla="*/ 2806212 h 6511058"/>
              <a:gd name="connsiteX387" fmla="*/ 1787052 w 3038957"/>
              <a:gd name="connsiteY387" fmla="*/ 2822698 h 6511058"/>
              <a:gd name="connsiteX388" fmla="*/ 1799183 w 3038957"/>
              <a:gd name="connsiteY388" fmla="*/ 2840033 h 6511058"/>
              <a:gd name="connsiteX389" fmla="*/ 1900624 w 3038957"/>
              <a:gd name="connsiteY389" fmla="*/ 2896288 h 6511058"/>
              <a:gd name="connsiteX390" fmla="*/ 1958356 w 3038957"/>
              <a:gd name="connsiteY390" fmla="*/ 2952941 h 6511058"/>
              <a:gd name="connsiteX391" fmla="*/ 2009909 w 3038957"/>
              <a:gd name="connsiteY391" fmla="*/ 2981530 h 6511058"/>
              <a:gd name="connsiteX392" fmla="*/ 2047666 w 3038957"/>
              <a:gd name="connsiteY392" fmla="*/ 2991860 h 6511058"/>
              <a:gd name="connsiteX393" fmla="*/ 2065959 w 3038957"/>
              <a:gd name="connsiteY393" fmla="*/ 3002004 h 6511058"/>
              <a:gd name="connsiteX394" fmla="*/ 2081366 w 3038957"/>
              <a:gd name="connsiteY394" fmla="*/ 3052637 h 6511058"/>
              <a:gd name="connsiteX395" fmla="*/ 2052838 w 3038957"/>
              <a:gd name="connsiteY395" fmla="*/ 3064875 h 6511058"/>
              <a:gd name="connsiteX396" fmla="*/ 2035361 w 3038957"/>
              <a:gd name="connsiteY396" fmla="*/ 3135597 h 6511058"/>
              <a:gd name="connsiteX397" fmla="*/ 2008511 w 3038957"/>
              <a:gd name="connsiteY397" fmla="*/ 3184013 h 6511058"/>
              <a:gd name="connsiteX398" fmla="*/ 1985933 w 3038957"/>
              <a:gd name="connsiteY398" fmla="*/ 3185521 h 6511058"/>
              <a:gd name="connsiteX399" fmla="*/ 1996611 w 3038957"/>
              <a:gd name="connsiteY399" fmla="*/ 3205473 h 6511058"/>
              <a:gd name="connsiteX400" fmla="*/ 1961054 w 3038957"/>
              <a:gd name="connsiteY400" fmla="*/ 3269590 h 6511058"/>
              <a:gd name="connsiteX401" fmla="*/ 2002389 w 3038957"/>
              <a:gd name="connsiteY401" fmla="*/ 3355816 h 6511058"/>
              <a:gd name="connsiteX402" fmla="*/ 1983087 w 3038957"/>
              <a:gd name="connsiteY402" fmla="*/ 3390623 h 6511058"/>
              <a:gd name="connsiteX403" fmla="*/ 2013656 w 3038957"/>
              <a:gd name="connsiteY403" fmla="*/ 3417840 h 6511058"/>
              <a:gd name="connsiteX404" fmla="*/ 2000159 w 3038957"/>
              <a:gd name="connsiteY404" fmla="*/ 3442179 h 6511058"/>
              <a:gd name="connsiteX405" fmla="*/ 1962333 w 3038957"/>
              <a:gd name="connsiteY405" fmla="*/ 3428047 h 6511058"/>
              <a:gd name="connsiteX406" fmla="*/ 1925584 w 3038957"/>
              <a:gd name="connsiteY406" fmla="*/ 3372764 h 6511058"/>
              <a:gd name="connsiteX407" fmla="*/ 1910550 w 3038957"/>
              <a:gd name="connsiteY407" fmla="*/ 3360662 h 6511058"/>
              <a:gd name="connsiteX408" fmla="*/ 1917951 w 3038957"/>
              <a:gd name="connsiteY408" fmla="*/ 3347316 h 6511058"/>
              <a:gd name="connsiteX409" fmla="*/ 1796161 w 3038957"/>
              <a:gd name="connsiteY409" fmla="*/ 3206207 h 6511058"/>
              <a:gd name="connsiteX410" fmla="*/ 1698632 w 3038957"/>
              <a:gd name="connsiteY410" fmla="*/ 3099767 h 6511058"/>
              <a:gd name="connsiteX411" fmla="*/ 1682004 w 3038957"/>
              <a:gd name="connsiteY411" fmla="*/ 3090546 h 6511058"/>
              <a:gd name="connsiteX412" fmla="*/ 1644391 w 3038957"/>
              <a:gd name="connsiteY412" fmla="*/ 3079953 h 6511058"/>
              <a:gd name="connsiteX413" fmla="*/ 1641726 w 3038957"/>
              <a:gd name="connsiteY413" fmla="*/ 3077711 h 6511058"/>
              <a:gd name="connsiteX414" fmla="*/ 1641137 w 3038957"/>
              <a:gd name="connsiteY414" fmla="*/ 3078365 h 6511058"/>
              <a:gd name="connsiteX415" fmla="*/ 1624144 w 3038957"/>
              <a:gd name="connsiteY415" fmla="*/ 3077090 h 6511058"/>
              <a:gd name="connsiteX416" fmla="*/ 1680400 w 3038957"/>
              <a:gd name="connsiteY416" fmla="*/ 3327741 h 6511058"/>
              <a:gd name="connsiteX417" fmla="*/ 1674600 w 3038957"/>
              <a:gd name="connsiteY417" fmla="*/ 3344750 h 6511058"/>
              <a:gd name="connsiteX418" fmla="*/ 1648259 w 3038957"/>
              <a:gd name="connsiteY418" fmla="*/ 3353849 h 6511058"/>
              <a:gd name="connsiteX419" fmla="*/ 1686169 w 3038957"/>
              <a:gd name="connsiteY419" fmla="*/ 3385766 h 6511058"/>
              <a:gd name="connsiteX420" fmla="*/ 1683407 w 3038957"/>
              <a:gd name="connsiteY420" fmla="*/ 3393866 h 6511058"/>
              <a:gd name="connsiteX421" fmla="*/ 1657749 w 3038957"/>
              <a:gd name="connsiteY421" fmla="*/ 3394157 h 6511058"/>
              <a:gd name="connsiteX422" fmla="*/ 1685534 w 3038957"/>
              <a:gd name="connsiteY422" fmla="*/ 3523887 h 6511058"/>
              <a:gd name="connsiteX423" fmla="*/ 1671447 w 3038957"/>
              <a:gd name="connsiteY423" fmla="*/ 3565194 h 6511058"/>
              <a:gd name="connsiteX424" fmla="*/ 1652485 w 3038957"/>
              <a:gd name="connsiteY424" fmla="*/ 3688926 h 6511058"/>
              <a:gd name="connsiteX425" fmla="*/ 1623383 w 3038957"/>
              <a:gd name="connsiteY425" fmla="*/ 3706126 h 6511058"/>
              <a:gd name="connsiteX426" fmla="*/ 1675673 w 3038957"/>
              <a:gd name="connsiteY426" fmla="*/ 3900271 h 6511058"/>
              <a:gd name="connsiteX427" fmla="*/ 1695808 w 3038957"/>
              <a:gd name="connsiteY427" fmla="*/ 3916179 h 6511058"/>
              <a:gd name="connsiteX428" fmla="*/ 1646297 w 3038957"/>
              <a:gd name="connsiteY428" fmla="*/ 3918281 h 6511058"/>
              <a:gd name="connsiteX429" fmla="*/ 1661585 w 3038957"/>
              <a:gd name="connsiteY429" fmla="*/ 3941579 h 6511058"/>
              <a:gd name="connsiteX430" fmla="*/ 1658824 w 3038957"/>
              <a:gd name="connsiteY430" fmla="*/ 3949678 h 6511058"/>
              <a:gd name="connsiteX431" fmla="*/ 1634971 w 3038957"/>
              <a:gd name="connsiteY431" fmla="*/ 3951490 h 6511058"/>
              <a:gd name="connsiteX432" fmla="*/ 1656031 w 3038957"/>
              <a:gd name="connsiteY432" fmla="*/ 4032813 h 6511058"/>
              <a:gd name="connsiteX433" fmla="*/ 1641943 w 3038957"/>
              <a:gd name="connsiteY433" fmla="*/ 4074121 h 6511058"/>
              <a:gd name="connsiteX434" fmla="*/ 1683572 w 3038957"/>
              <a:gd name="connsiteY434" fmla="*/ 4088318 h 6511058"/>
              <a:gd name="connsiteX435" fmla="*/ 1604570 w 3038957"/>
              <a:gd name="connsiteY435" fmla="*/ 4319965 h 6511058"/>
              <a:gd name="connsiteX436" fmla="*/ 1630520 w 3038957"/>
              <a:gd name="connsiteY436" fmla="*/ 4523209 h 6511058"/>
              <a:gd name="connsiteX437" fmla="*/ 1588892 w 3038957"/>
              <a:gd name="connsiteY437" fmla="*/ 4509013 h 6511058"/>
              <a:gd name="connsiteX438" fmla="*/ 1525927 w 3038957"/>
              <a:gd name="connsiteY438" fmla="*/ 4414302 h 6511058"/>
              <a:gd name="connsiteX439" fmla="*/ 1555303 w 3038957"/>
              <a:gd name="connsiteY439" fmla="*/ 4396290 h 6511058"/>
              <a:gd name="connsiteX440" fmla="*/ 1533951 w 3038957"/>
              <a:gd name="connsiteY440" fmla="*/ 4111432 h 6511058"/>
              <a:gd name="connsiteX441" fmla="*/ 1445849 w 3038957"/>
              <a:gd name="connsiteY441" fmla="*/ 4090426 h 6511058"/>
              <a:gd name="connsiteX442" fmla="*/ 1428998 w 3038957"/>
              <a:gd name="connsiteY442" fmla="*/ 4139833 h 6511058"/>
              <a:gd name="connsiteX443" fmla="*/ 1435450 w 3038957"/>
              <a:gd name="connsiteY443" fmla="*/ 4189050 h 6511058"/>
              <a:gd name="connsiteX444" fmla="*/ 1342749 w 3038957"/>
              <a:gd name="connsiteY444" fmla="*/ 4249659 h 6511058"/>
              <a:gd name="connsiteX445" fmla="*/ 1298112 w 3038957"/>
              <a:gd name="connsiteY445" fmla="*/ 4169337 h 6511058"/>
              <a:gd name="connsiteX446" fmla="*/ 1217615 w 3038957"/>
              <a:gd name="connsiteY446" fmla="*/ 4132842 h 6511058"/>
              <a:gd name="connsiteX447" fmla="*/ 1194720 w 3038957"/>
              <a:gd name="connsiteY447" fmla="*/ 4125033 h 6511058"/>
              <a:gd name="connsiteX448" fmla="*/ 1098299 w 3038957"/>
              <a:gd name="connsiteY448" fmla="*/ 4203362 h 6511058"/>
              <a:gd name="connsiteX449" fmla="*/ 1046025 w 3038957"/>
              <a:gd name="connsiteY449" fmla="*/ 4213563 h 6511058"/>
              <a:gd name="connsiteX450" fmla="*/ 1052751 w 3038957"/>
              <a:gd name="connsiteY450" fmla="*/ 4261968 h 6511058"/>
              <a:gd name="connsiteX451" fmla="*/ 1044187 w 3038957"/>
              <a:gd name="connsiteY451" fmla="*/ 4287077 h 6511058"/>
              <a:gd name="connsiteX452" fmla="*/ 1012325 w 3038957"/>
              <a:gd name="connsiteY452" fmla="*/ 4312378 h 6511058"/>
              <a:gd name="connsiteX453" fmla="*/ 1024575 w 3038957"/>
              <a:gd name="connsiteY453" fmla="*/ 4344584 h 6511058"/>
              <a:gd name="connsiteX454" fmla="*/ 1003762 w 3038957"/>
              <a:gd name="connsiteY454" fmla="*/ 4337486 h 6511058"/>
              <a:gd name="connsiteX455" fmla="*/ 1018774 w 3038957"/>
              <a:gd name="connsiteY455" fmla="*/ 4361593 h 6511058"/>
              <a:gd name="connsiteX456" fmla="*/ 999162 w 3038957"/>
              <a:gd name="connsiteY456" fmla="*/ 4419099 h 6511058"/>
              <a:gd name="connsiteX457" fmla="*/ 993608 w 3038957"/>
              <a:gd name="connsiteY457" fmla="*/ 4510333 h 6511058"/>
              <a:gd name="connsiteX458" fmla="*/ 949897 w 3038957"/>
              <a:gd name="connsiteY458" fmla="*/ 4495425 h 6511058"/>
              <a:gd name="connsiteX459" fmla="*/ 811064 w 3038957"/>
              <a:gd name="connsiteY459" fmla="*/ 4207572 h 6511058"/>
              <a:gd name="connsiteX460" fmla="*/ 814102 w 3038957"/>
              <a:gd name="connsiteY460" fmla="*/ 4198662 h 6511058"/>
              <a:gd name="connsiteX461" fmla="*/ 791207 w 3038957"/>
              <a:gd name="connsiteY461" fmla="*/ 4190854 h 6511058"/>
              <a:gd name="connsiteX462" fmla="*/ 764590 w 3038957"/>
              <a:gd name="connsiteY462" fmla="*/ 4200764 h 6511058"/>
              <a:gd name="connsiteX463" fmla="*/ 702145 w 3038957"/>
              <a:gd name="connsiteY463" fmla="*/ 4179468 h 6511058"/>
              <a:gd name="connsiteX464" fmla="*/ 664776 w 3038957"/>
              <a:gd name="connsiteY464" fmla="*/ 4425312 h 6511058"/>
              <a:gd name="connsiteX465" fmla="*/ 661736 w 3038957"/>
              <a:gd name="connsiteY465" fmla="*/ 4434222 h 6511058"/>
              <a:gd name="connsiteX466" fmla="*/ 693488 w 3038957"/>
              <a:gd name="connsiteY466" fmla="*/ 4620458 h 6511058"/>
              <a:gd name="connsiteX467" fmla="*/ 659512 w 3038957"/>
              <a:gd name="connsiteY467" fmla="*/ 4720081 h 6511058"/>
              <a:gd name="connsiteX468" fmla="*/ 667409 w 3038957"/>
              <a:gd name="connsiteY468" fmla="*/ 4908127 h 6511058"/>
              <a:gd name="connsiteX469" fmla="*/ 641751 w 3038957"/>
              <a:gd name="connsiteY469" fmla="*/ 4908418 h 6511058"/>
              <a:gd name="connsiteX470" fmla="*/ 700476 w 3038957"/>
              <a:gd name="connsiteY470" fmla="*/ 4947434 h 6511058"/>
              <a:gd name="connsiteX471" fmla="*/ 747226 w 3038957"/>
              <a:gd name="connsiteY471" fmla="*/ 4953433 h 6511058"/>
              <a:gd name="connsiteX472" fmla="*/ 759476 w 3038957"/>
              <a:gd name="connsiteY472" fmla="*/ 4985638 h 6511058"/>
              <a:gd name="connsiteX473" fmla="*/ 886447 w 3038957"/>
              <a:gd name="connsiteY473" fmla="*/ 5028941 h 6511058"/>
              <a:gd name="connsiteX474" fmla="*/ 951898 w 3038957"/>
              <a:gd name="connsiteY474" fmla="*/ 5116362 h 6511058"/>
              <a:gd name="connsiteX475" fmla="*/ 1016425 w 3038957"/>
              <a:gd name="connsiteY475" fmla="*/ 5138369 h 6511058"/>
              <a:gd name="connsiteX476" fmla="*/ 1066616 w 3038957"/>
              <a:gd name="connsiteY476" fmla="*/ 5127458 h 6511058"/>
              <a:gd name="connsiteX477" fmla="*/ 1089512 w 3038957"/>
              <a:gd name="connsiteY477" fmla="*/ 5135266 h 6511058"/>
              <a:gd name="connsiteX478" fmla="*/ 1097164 w 3038957"/>
              <a:gd name="connsiteY478" fmla="*/ 5249087 h 6511058"/>
              <a:gd name="connsiteX479" fmla="*/ 1053700 w 3038957"/>
              <a:gd name="connsiteY479" fmla="*/ 5308405 h 6511058"/>
              <a:gd name="connsiteX480" fmla="*/ 1009600 w 3038957"/>
              <a:gd name="connsiteY480" fmla="*/ 5505843 h 6511058"/>
              <a:gd name="connsiteX481" fmla="*/ 958496 w 3038957"/>
              <a:gd name="connsiteY481" fmla="*/ 5655685 h 6511058"/>
              <a:gd name="connsiteX482" fmla="*/ 926357 w 3038957"/>
              <a:gd name="connsiteY482" fmla="*/ 5681794 h 6511058"/>
              <a:gd name="connsiteX483" fmla="*/ 935845 w 3038957"/>
              <a:gd name="connsiteY483" fmla="*/ 5722101 h 6511058"/>
              <a:gd name="connsiteX484" fmla="*/ 868170 w 3038957"/>
              <a:gd name="connsiteY484" fmla="*/ 5920539 h 6511058"/>
              <a:gd name="connsiteX485" fmla="*/ 902409 w 3038957"/>
              <a:gd name="connsiteY485" fmla="*/ 6099486 h 6511058"/>
              <a:gd name="connsiteX486" fmla="*/ 865671 w 3038957"/>
              <a:gd name="connsiteY486" fmla="*/ 6207210 h 6511058"/>
              <a:gd name="connsiteX487" fmla="*/ 901094 w 3038957"/>
              <a:gd name="connsiteY487" fmla="*/ 6246416 h 6511058"/>
              <a:gd name="connsiteX488" fmla="*/ 875405 w 3038957"/>
              <a:gd name="connsiteY488" fmla="*/ 6321742 h 6511058"/>
              <a:gd name="connsiteX489" fmla="*/ 826169 w 3038957"/>
              <a:gd name="connsiteY489" fmla="*/ 6323033 h 6511058"/>
              <a:gd name="connsiteX490" fmla="*/ 789818 w 3038957"/>
              <a:gd name="connsiteY490" fmla="*/ 6218412 h 6511058"/>
              <a:gd name="connsiteX491" fmla="*/ 772041 w 3038957"/>
              <a:gd name="connsiteY491" fmla="*/ 6202403 h 6511058"/>
              <a:gd name="connsiteX492" fmla="*/ 786128 w 3038957"/>
              <a:gd name="connsiteY492" fmla="*/ 6161096 h 6511058"/>
              <a:gd name="connsiteX493" fmla="*/ 654023 w 3038957"/>
              <a:gd name="connsiteY493" fmla="*/ 5921647 h 6511058"/>
              <a:gd name="connsiteX494" fmla="*/ 546421 w 3038957"/>
              <a:gd name="connsiteY494" fmla="*/ 5746613 h 6511058"/>
              <a:gd name="connsiteX495" fmla="*/ 525607 w 3038957"/>
              <a:gd name="connsiteY495" fmla="*/ 5739514 h 6511058"/>
              <a:gd name="connsiteX496" fmla="*/ 475691 w 3038957"/>
              <a:gd name="connsiteY496" fmla="*/ 5749616 h 6511058"/>
              <a:gd name="connsiteX497" fmla="*/ 404437 w 3038957"/>
              <a:gd name="connsiteY497" fmla="*/ 5679204 h 6511058"/>
              <a:gd name="connsiteX498" fmla="*/ 413000 w 3038957"/>
              <a:gd name="connsiteY498" fmla="*/ 5654095 h 6511058"/>
              <a:gd name="connsiteX499" fmla="*/ 439341 w 3038957"/>
              <a:gd name="connsiteY499" fmla="*/ 5644995 h 6511058"/>
              <a:gd name="connsiteX500" fmla="*/ 338465 w 3038957"/>
              <a:gd name="connsiteY500" fmla="*/ 5518368 h 6511058"/>
              <a:gd name="connsiteX501" fmla="*/ 298038 w 3038957"/>
              <a:gd name="connsiteY501" fmla="*/ 5568775 h 6511058"/>
              <a:gd name="connsiteX502" fmla="*/ 277225 w 3038957"/>
              <a:gd name="connsiteY502" fmla="*/ 5561677 h 6511058"/>
              <a:gd name="connsiteX503" fmla="*/ 104168 w 3038957"/>
              <a:gd name="connsiteY503" fmla="*/ 5299220 h 6511058"/>
              <a:gd name="connsiteX504" fmla="*/ 75455 w 3038957"/>
              <a:gd name="connsiteY504" fmla="*/ 5104075 h 6511058"/>
              <a:gd name="connsiteX505" fmla="*/ 106916 w 3038957"/>
              <a:gd name="connsiteY505" fmla="*/ 5086776 h 6511058"/>
              <a:gd name="connsiteX506" fmla="*/ 68730 w 3038957"/>
              <a:gd name="connsiteY506" fmla="*/ 5055669 h 6511058"/>
              <a:gd name="connsiteX507" fmla="*/ 77293 w 3038957"/>
              <a:gd name="connsiteY507" fmla="*/ 5030561 h 6511058"/>
              <a:gd name="connsiteX508" fmla="*/ 75163 w 3038957"/>
              <a:gd name="connsiteY508" fmla="*/ 4900540 h 6511058"/>
              <a:gd name="connsiteX509" fmla="*/ 130882 w 3038957"/>
              <a:gd name="connsiteY509" fmla="*/ 4873431 h 6511058"/>
              <a:gd name="connsiteX510" fmla="*/ 95051 w 3038957"/>
              <a:gd name="connsiteY510" fmla="*/ 4842223 h 6511058"/>
              <a:gd name="connsiteX511" fmla="*/ 120465 w 3038957"/>
              <a:gd name="connsiteY511" fmla="*/ 4767707 h 6511058"/>
              <a:gd name="connsiteX512" fmla="*/ 83189 w 3038957"/>
              <a:gd name="connsiteY512" fmla="*/ 4597671 h 6511058"/>
              <a:gd name="connsiteX513" fmla="*/ 108601 w 3038957"/>
              <a:gd name="connsiteY513" fmla="*/ 4523156 h 6511058"/>
              <a:gd name="connsiteX514" fmla="*/ 87542 w 3038957"/>
              <a:gd name="connsiteY514" fmla="*/ 4441832 h 6511058"/>
              <a:gd name="connsiteX515" fmla="*/ 112955 w 3038957"/>
              <a:gd name="connsiteY515" fmla="*/ 4367316 h 6511058"/>
              <a:gd name="connsiteX516" fmla="*/ 79890 w 3038957"/>
              <a:gd name="connsiteY516" fmla="*/ 4328009 h 6511058"/>
              <a:gd name="connsiteX517" fmla="*/ 108065 w 3038957"/>
              <a:gd name="connsiteY517" fmla="*/ 4245395 h 6511058"/>
              <a:gd name="connsiteX518" fmla="*/ 95568 w 3038957"/>
              <a:gd name="connsiteY518" fmla="*/ 4138963 h 6511058"/>
              <a:gd name="connsiteX519" fmla="*/ 115457 w 3038957"/>
              <a:gd name="connsiteY519" fmla="*/ 4080646 h 6511058"/>
              <a:gd name="connsiteX520" fmla="*/ 82115 w 3038957"/>
              <a:gd name="connsiteY520" fmla="*/ 4042150 h 6511058"/>
              <a:gd name="connsiteX521" fmla="*/ 110567 w 3038957"/>
              <a:gd name="connsiteY521" fmla="*/ 3958725 h 6511058"/>
              <a:gd name="connsiteX522" fmla="*/ 92901 w 3038957"/>
              <a:gd name="connsiteY522" fmla="*/ 3731181 h 6511058"/>
              <a:gd name="connsiteX523" fmla="*/ 116755 w 3038957"/>
              <a:gd name="connsiteY523" fmla="*/ 3729371 h 6511058"/>
              <a:gd name="connsiteX524" fmla="*/ 91440 w 3038957"/>
              <a:gd name="connsiteY524" fmla="*/ 3388005 h 6511058"/>
              <a:gd name="connsiteX525" fmla="*/ 112252 w 3038957"/>
              <a:gd name="connsiteY525" fmla="*/ 3395104 h 6511058"/>
              <a:gd name="connsiteX526" fmla="*/ 91193 w 3038957"/>
              <a:gd name="connsiteY526" fmla="*/ 3313780 h 6511058"/>
              <a:gd name="connsiteX527" fmla="*/ 108318 w 3038957"/>
              <a:gd name="connsiteY527" fmla="*/ 3263563 h 6511058"/>
              <a:gd name="connsiteX528" fmla="*/ 74977 w 3038957"/>
              <a:gd name="connsiteY528" fmla="*/ 3225067 h 6511058"/>
              <a:gd name="connsiteX529" fmla="*/ 106191 w 3038957"/>
              <a:gd name="connsiteY529" fmla="*/ 3133543 h 6511058"/>
              <a:gd name="connsiteX530" fmla="*/ 70751 w 3038957"/>
              <a:gd name="connsiteY530" fmla="*/ 2889990 h 6511058"/>
              <a:gd name="connsiteX531" fmla="*/ 91566 w 3038957"/>
              <a:gd name="connsiteY531" fmla="*/ 2897090 h 6511058"/>
              <a:gd name="connsiteX532" fmla="*/ 40200 w 3038957"/>
              <a:gd name="connsiteY532" fmla="*/ 2768360 h 6511058"/>
              <a:gd name="connsiteX533" fmla="*/ 65614 w 3038957"/>
              <a:gd name="connsiteY533" fmla="*/ 2693844 h 6511058"/>
              <a:gd name="connsiteX534" fmla="*/ 37829 w 3038957"/>
              <a:gd name="connsiteY534" fmla="*/ 2564115 h 6511058"/>
              <a:gd name="connsiteX535" fmla="*/ 19776 w 3038957"/>
              <a:gd name="connsiteY535" fmla="*/ 2548916 h 6511058"/>
              <a:gd name="connsiteX536" fmla="*/ 50989 w 3038957"/>
              <a:gd name="connsiteY536" fmla="*/ 2457392 h 6511058"/>
              <a:gd name="connsiteX537" fmla="*/ 17924 w 3038957"/>
              <a:gd name="connsiteY537" fmla="*/ 2418085 h 6511058"/>
              <a:gd name="connsiteX538" fmla="*/ 54663 w 3038957"/>
              <a:gd name="connsiteY538" fmla="*/ 2310361 h 6511058"/>
              <a:gd name="connsiteX539" fmla="*/ 24111 w 3038957"/>
              <a:gd name="connsiteY539" fmla="*/ 2188732 h 6511058"/>
              <a:gd name="connsiteX540" fmla="*/ 6061 w 3038957"/>
              <a:gd name="connsiteY540" fmla="*/ 2173534 h 6511058"/>
              <a:gd name="connsiteX541" fmla="*/ 29637 w 3038957"/>
              <a:gd name="connsiteY541" fmla="*/ 2172532 h 6511058"/>
              <a:gd name="connsiteX542" fmla="*/ 1851 w 3038957"/>
              <a:gd name="connsiteY542" fmla="*/ 2042803 h 6511058"/>
              <a:gd name="connsiteX543" fmla="*/ 33064 w 3038957"/>
              <a:gd name="connsiteY543" fmla="*/ 1951278 h 6511058"/>
              <a:gd name="connsiteX544" fmla="*/ 0 w 3038957"/>
              <a:gd name="connsiteY544" fmla="*/ 1911972 h 6511058"/>
              <a:gd name="connsiteX545" fmla="*/ 28175 w 3038957"/>
              <a:gd name="connsiteY545" fmla="*/ 1829356 h 6511058"/>
              <a:gd name="connsiteX546" fmla="*/ 20276 w 3038957"/>
              <a:gd name="connsiteY546" fmla="*/ 1641309 h 6511058"/>
              <a:gd name="connsiteX547" fmla="*/ 28563 w 3038957"/>
              <a:gd name="connsiteY547" fmla="*/ 1617012 h 6511058"/>
              <a:gd name="connsiteX548" fmla="*/ 7747 w 3038957"/>
              <a:gd name="connsiteY548" fmla="*/ 1609913 h 6511058"/>
              <a:gd name="connsiteX549" fmla="*/ 41723 w 3038957"/>
              <a:gd name="connsiteY549" fmla="*/ 1510288 h 6511058"/>
              <a:gd name="connsiteX550" fmla="*/ 6576 w 3038957"/>
              <a:gd name="connsiteY550" fmla="*/ 1470272 h 6511058"/>
              <a:gd name="connsiteX551" fmla="*/ 51877 w 3038957"/>
              <a:gd name="connsiteY551" fmla="*/ 1337439 h 6511058"/>
              <a:gd name="connsiteX552" fmla="*/ 96642 w 3038957"/>
              <a:gd name="connsiteY552" fmla="*/ 926847 h 6511058"/>
              <a:gd name="connsiteX553" fmla="*/ 122300 w 3038957"/>
              <a:gd name="connsiteY553" fmla="*/ 926556 h 6511058"/>
              <a:gd name="connsiteX554" fmla="*/ 119294 w 3038957"/>
              <a:gd name="connsiteY554" fmla="*/ 860430 h 6511058"/>
              <a:gd name="connsiteX555" fmla="*/ 206858 w 3038957"/>
              <a:gd name="connsiteY555" fmla="*/ 603675 h 6511058"/>
              <a:gd name="connsiteX556" fmla="*/ 264657 w 3038957"/>
              <a:gd name="connsiteY556" fmla="*/ 577275 h 6511058"/>
              <a:gd name="connsiteX557" fmla="*/ 249642 w 3038957"/>
              <a:gd name="connsiteY557" fmla="*/ 553167 h 6511058"/>
              <a:gd name="connsiteX558" fmla="*/ 291905 w 3038957"/>
              <a:gd name="connsiteY558" fmla="*/ 429244 h 6511058"/>
              <a:gd name="connsiteX559" fmla="*/ 324046 w 3038957"/>
              <a:gd name="connsiteY559" fmla="*/ 403135 h 6511058"/>
              <a:gd name="connsiteX560" fmla="*/ 302987 w 3038957"/>
              <a:gd name="connsiteY560" fmla="*/ 321811 h 6511058"/>
              <a:gd name="connsiteX561" fmla="*/ 365415 w 3038957"/>
              <a:gd name="connsiteY561" fmla="*/ 138762 h 6511058"/>
              <a:gd name="connsiteX562" fmla="*/ 493945 w 3038957"/>
              <a:gd name="connsiteY562" fmla="*/ 109359 h 6511058"/>
              <a:gd name="connsiteX563" fmla="*/ 572835 w 3038957"/>
              <a:gd name="connsiteY563" fmla="*/ 89248 h 6511058"/>
              <a:gd name="connsiteX564" fmla="*/ 584160 w 3038957"/>
              <a:gd name="connsiteY564" fmla="*/ 56041 h 6511058"/>
              <a:gd name="connsiteX565" fmla="*/ 550816 w 3038957"/>
              <a:gd name="connsiteY565" fmla="*/ 17543 h 6511058"/>
              <a:gd name="connsiteX566" fmla="*/ 553854 w 3038957"/>
              <a:gd name="connsiteY566" fmla="*/ 8633 h 6511058"/>
              <a:gd name="connsiteX567" fmla="*/ 568405 w 3038957"/>
              <a:gd name="connsiteY567" fmla="*/ 34 h 651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Lst>
            <a:rect l="l" t="t" r="r" b="b"/>
            <a:pathLst>
              <a:path w="3038957" h="6511058">
                <a:moveTo>
                  <a:pt x="1226680" y="5325808"/>
                </a:moveTo>
                <a:cubicBezTo>
                  <a:pt x="1234539" y="5325475"/>
                  <a:pt x="1245406" y="5327675"/>
                  <a:pt x="1259282" y="5332407"/>
                </a:cubicBezTo>
                <a:lnTo>
                  <a:pt x="1310923" y="5460325"/>
                </a:lnTo>
                <a:lnTo>
                  <a:pt x="1293796" y="5510543"/>
                </a:lnTo>
                <a:cubicBezTo>
                  <a:pt x="1288088" y="5527282"/>
                  <a:pt x="1278296" y="5533285"/>
                  <a:pt x="1264418" y="5528552"/>
                </a:cubicBezTo>
                <a:lnTo>
                  <a:pt x="1271145" y="5576959"/>
                </a:lnTo>
                <a:lnTo>
                  <a:pt x="1234406" y="5684682"/>
                </a:lnTo>
                <a:cubicBezTo>
                  <a:pt x="1232566" y="5690082"/>
                  <a:pt x="1224707" y="5690417"/>
                  <a:pt x="1210828" y="5685683"/>
                </a:cubicBezTo>
                <a:lnTo>
                  <a:pt x="1225843" y="5709792"/>
                </a:lnTo>
                <a:lnTo>
                  <a:pt x="1197668" y="5792407"/>
                </a:lnTo>
                <a:cubicBezTo>
                  <a:pt x="1194906" y="5800506"/>
                  <a:pt x="1170542" y="5801540"/>
                  <a:pt x="1124578" y="5795508"/>
                </a:cubicBezTo>
                <a:lnTo>
                  <a:pt x="1103765" y="5788410"/>
                </a:lnTo>
                <a:lnTo>
                  <a:pt x="1117852" y="5747103"/>
                </a:lnTo>
                <a:lnTo>
                  <a:pt x="1116925" y="5681687"/>
                </a:lnTo>
                <a:lnTo>
                  <a:pt x="1137741" y="5688786"/>
                </a:lnTo>
                <a:cubicBezTo>
                  <a:pt x="1116986" y="5658802"/>
                  <a:pt x="1110660" y="5631932"/>
                  <a:pt x="1118763" y="5608172"/>
                </a:cubicBezTo>
                <a:lnTo>
                  <a:pt x="1212129" y="5334409"/>
                </a:lnTo>
                <a:cubicBezTo>
                  <a:pt x="1213971" y="5329010"/>
                  <a:pt x="1218821" y="5326142"/>
                  <a:pt x="1226680" y="5325808"/>
                </a:cubicBezTo>
                <a:close/>
                <a:moveTo>
                  <a:pt x="958870" y="5238993"/>
                </a:moveTo>
                <a:lnTo>
                  <a:pt x="947545" y="5272202"/>
                </a:lnTo>
                <a:cubicBezTo>
                  <a:pt x="975297" y="5281666"/>
                  <a:pt x="991107" y="5280730"/>
                  <a:pt x="994975" y="5269390"/>
                </a:cubicBezTo>
                <a:cubicBezTo>
                  <a:pt x="994496" y="5257171"/>
                  <a:pt x="982462" y="5247039"/>
                  <a:pt x="958870" y="5238993"/>
                </a:cubicBezTo>
                <a:close/>
                <a:moveTo>
                  <a:pt x="951344" y="4634256"/>
                </a:moveTo>
                <a:lnTo>
                  <a:pt x="972157" y="4641355"/>
                </a:lnTo>
                <a:cubicBezTo>
                  <a:pt x="999177" y="4652980"/>
                  <a:pt x="1011119" y="4663382"/>
                  <a:pt x="1007988" y="4672562"/>
                </a:cubicBezTo>
                <a:lnTo>
                  <a:pt x="999425" y="4697671"/>
                </a:lnTo>
                <a:cubicBezTo>
                  <a:pt x="991578" y="4707050"/>
                  <a:pt x="975860" y="4707717"/>
                  <a:pt x="952269" y="4699671"/>
                </a:cubicBezTo>
                <a:lnTo>
                  <a:pt x="919884" y="4651557"/>
                </a:lnTo>
                <a:cubicBezTo>
                  <a:pt x="938832" y="4645962"/>
                  <a:pt x="949318" y="4640196"/>
                  <a:pt x="951344" y="4634256"/>
                </a:cubicBezTo>
                <a:close/>
                <a:moveTo>
                  <a:pt x="1549114" y="4625645"/>
                </a:moveTo>
                <a:lnTo>
                  <a:pt x="1590743" y="4639843"/>
                </a:lnTo>
                <a:cubicBezTo>
                  <a:pt x="1612946" y="4647414"/>
                  <a:pt x="1637619" y="4668185"/>
                  <a:pt x="1664758" y="4702155"/>
                </a:cubicBezTo>
                <a:lnTo>
                  <a:pt x="1622495" y="4826078"/>
                </a:lnTo>
                <a:cubicBezTo>
                  <a:pt x="1667050" y="4881659"/>
                  <a:pt x="1685094" y="4921870"/>
                  <a:pt x="1676623" y="4946709"/>
                </a:cubicBezTo>
                <a:cubicBezTo>
                  <a:pt x="1674781" y="4952108"/>
                  <a:pt x="1666921" y="4952442"/>
                  <a:pt x="1653044" y="4947709"/>
                </a:cubicBezTo>
                <a:lnTo>
                  <a:pt x="1659773" y="4996115"/>
                </a:lnTo>
                <a:lnTo>
                  <a:pt x="1580494" y="5228572"/>
                </a:lnTo>
                <a:lnTo>
                  <a:pt x="1613560" y="5267878"/>
                </a:lnTo>
                <a:cubicBezTo>
                  <a:pt x="1594776" y="5322954"/>
                  <a:pt x="1583932" y="5402440"/>
                  <a:pt x="1581031" y="5506333"/>
                </a:cubicBezTo>
                <a:lnTo>
                  <a:pt x="1560215" y="5499233"/>
                </a:lnTo>
                <a:lnTo>
                  <a:pt x="1575230" y="5523342"/>
                </a:lnTo>
                <a:lnTo>
                  <a:pt x="1473578" y="5821404"/>
                </a:lnTo>
                <a:lnTo>
                  <a:pt x="1435636" y="5864523"/>
                </a:lnTo>
                <a:cubicBezTo>
                  <a:pt x="1446197" y="5878974"/>
                  <a:pt x="1449362" y="5892409"/>
                  <a:pt x="1445126" y="5904829"/>
                </a:cubicBezTo>
                <a:lnTo>
                  <a:pt x="1407460" y="5947138"/>
                </a:lnTo>
                <a:lnTo>
                  <a:pt x="1342936" y="5925133"/>
                </a:lnTo>
                <a:lnTo>
                  <a:pt x="1359786" y="5875724"/>
                </a:lnTo>
                <a:lnTo>
                  <a:pt x="1353059" y="5827319"/>
                </a:lnTo>
                <a:lnTo>
                  <a:pt x="1373875" y="5834418"/>
                </a:lnTo>
                <a:cubicBezTo>
                  <a:pt x="1365707" y="5812946"/>
                  <a:pt x="1353989" y="5799607"/>
                  <a:pt x="1338726" y="5794402"/>
                </a:cubicBezTo>
                <a:cubicBezTo>
                  <a:pt x="1342594" y="5783062"/>
                  <a:pt x="1352157" y="5779995"/>
                  <a:pt x="1367423" y="5785201"/>
                </a:cubicBezTo>
                <a:cubicBezTo>
                  <a:pt x="1370941" y="5724918"/>
                  <a:pt x="1377399" y="5681007"/>
                  <a:pt x="1386791" y="5653469"/>
                </a:cubicBezTo>
                <a:lnTo>
                  <a:pt x="1409441" y="5587054"/>
                </a:lnTo>
                <a:cubicBezTo>
                  <a:pt x="1475236" y="5303284"/>
                  <a:pt x="1514213" y="5143580"/>
                  <a:pt x="1526366" y="5107942"/>
                </a:cubicBezTo>
                <a:lnTo>
                  <a:pt x="1560067" y="5009128"/>
                </a:lnTo>
                <a:lnTo>
                  <a:pt x="1524919" y="4969111"/>
                </a:lnTo>
                <a:lnTo>
                  <a:pt x="1544808" y="4910796"/>
                </a:lnTo>
                <a:cubicBezTo>
                  <a:pt x="1551069" y="4892436"/>
                  <a:pt x="1548828" y="4876302"/>
                  <a:pt x="1538081" y="4862389"/>
                </a:cubicBezTo>
                <a:lnTo>
                  <a:pt x="1575745" y="4820080"/>
                </a:lnTo>
                <a:lnTo>
                  <a:pt x="1578784" y="4811171"/>
                </a:lnTo>
                <a:cubicBezTo>
                  <a:pt x="1551639" y="4709086"/>
                  <a:pt x="1541749" y="4647243"/>
                  <a:pt x="1549114" y="4625645"/>
                </a:cubicBezTo>
                <a:close/>
                <a:moveTo>
                  <a:pt x="2009936" y="4384975"/>
                </a:moveTo>
                <a:lnTo>
                  <a:pt x="2032830" y="4392783"/>
                </a:lnTo>
                <a:cubicBezTo>
                  <a:pt x="2086949" y="4411240"/>
                  <a:pt x="2116414" y="4486087"/>
                  <a:pt x="2121227" y="4617325"/>
                </a:cubicBezTo>
                <a:lnTo>
                  <a:pt x="2087527" y="4716140"/>
                </a:lnTo>
                <a:cubicBezTo>
                  <a:pt x="2143175" y="4834577"/>
                  <a:pt x="2155991" y="4937802"/>
                  <a:pt x="2125974" y="5025816"/>
                </a:cubicBezTo>
                <a:lnTo>
                  <a:pt x="2123212" y="5033915"/>
                </a:lnTo>
                <a:cubicBezTo>
                  <a:pt x="2190988" y="5098622"/>
                  <a:pt x="2225231" y="5184442"/>
                  <a:pt x="2225939" y="5291373"/>
                </a:cubicBezTo>
                <a:lnTo>
                  <a:pt x="2169311" y="5457414"/>
                </a:lnTo>
                <a:cubicBezTo>
                  <a:pt x="2235920" y="5480131"/>
                  <a:pt x="2269770" y="5519403"/>
                  <a:pt x="2270869" y="5575233"/>
                </a:cubicBezTo>
                <a:cubicBezTo>
                  <a:pt x="2263871" y="5595751"/>
                  <a:pt x="2272824" y="5617188"/>
                  <a:pt x="2297730" y="5639547"/>
                </a:cubicBezTo>
                <a:lnTo>
                  <a:pt x="2209889" y="5897113"/>
                </a:lnTo>
                <a:cubicBezTo>
                  <a:pt x="2208047" y="5902512"/>
                  <a:pt x="2199494" y="5902609"/>
                  <a:pt x="2184229" y="5897402"/>
                </a:cubicBezTo>
                <a:cubicBezTo>
                  <a:pt x="2186177" y="5964372"/>
                  <a:pt x="2196358" y="6004915"/>
                  <a:pt x="2214779" y="6019033"/>
                </a:cubicBezTo>
                <a:lnTo>
                  <a:pt x="2163952" y="6168065"/>
                </a:lnTo>
                <a:cubicBezTo>
                  <a:pt x="2117969" y="6212057"/>
                  <a:pt x="2093688" y="6237832"/>
                  <a:pt x="2091110" y="6245393"/>
                </a:cubicBezTo>
                <a:lnTo>
                  <a:pt x="2000506" y="6511058"/>
                </a:lnTo>
                <a:lnTo>
                  <a:pt x="1956795" y="6496150"/>
                </a:lnTo>
                <a:lnTo>
                  <a:pt x="1955868" y="6430734"/>
                </a:lnTo>
                <a:cubicBezTo>
                  <a:pt x="1969744" y="6435467"/>
                  <a:pt x="1977604" y="6435133"/>
                  <a:pt x="1979446" y="6429733"/>
                </a:cubicBezTo>
                <a:cubicBezTo>
                  <a:pt x="1951694" y="6420269"/>
                  <a:pt x="1939748" y="6409866"/>
                  <a:pt x="1943616" y="6398526"/>
                </a:cubicBezTo>
                <a:lnTo>
                  <a:pt x="2019855" y="6174980"/>
                </a:lnTo>
                <a:cubicBezTo>
                  <a:pt x="1994839" y="6139322"/>
                  <a:pt x="1963549" y="6112979"/>
                  <a:pt x="1925984" y="6095948"/>
                </a:cubicBezTo>
                <a:cubicBezTo>
                  <a:pt x="1893140" y="6146833"/>
                  <a:pt x="1862841" y="6167543"/>
                  <a:pt x="1835088" y="6158078"/>
                </a:cubicBezTo>
                <a:lnTo>
                  <a:pt x="1812193" y="6150270"/>
                </a:lnTo>
                <a:cubicBezTo>
                  <a:pt x="1772403" y="6130672"/>
                  <a:pt x="1757298" y="6106834"/>
                  <a:pt x="1766875" y="6078755"/>
                </a:cubicBezTo>
                <a:lnTo>
                  <a:pt x="1857202" y="5813900"/>
                </a:lnTo>
                <a:lnTo>
                  <a:pt x="1822055" y="5773885"/>
                </a:lnTo>
                <a:lnTo>
                  <a:pt x="1856031" y="5674261"/>
                </a:lnTo>
                <a:lnTo>
                  <a:pt x="1830325" y="5545241"/>
                </a:lnTo>
                <a:cubicBezTo>
                  <a:pt x="1847515" y="5540254"/>
                  <a:pt x="1858230" y="5531551"/>
                  <a:pt x="1862466" y="5519132"/>
                </a:cubicBezTo>
                <a:lnTo>
                  <a:pt x="1838644" y="5445907"/>
                </a:lnTo>
                <a:lnTo>
                  <a:pt x="1878145" y="5330084"/>
                </a:lnTo>
                <a:lnTo>
                  <a:pt x="1845077" y="5290777"/>
                </a:lnTo>
                <a:lnTo>
                  <a:pt x="1850601" y="5274578"/>
                </a:lnTo>
                <a:lnTo>
                  <a:pt x="1900796" y="5263669"/>
                </a:lnTo>
                <a:cubicBezTo>
                  <a:pt x="1873040" y="5254202"/>
                  <a:pt x="1861006" y="5244071"/>
                  <a:pt x="1864689" y="5233271"/>
                </a:cubicBezTo>
                <a:cubicBezTo>
                  <a:pt x="1872239" y="5211132"/>
                  <a:pt x="1882954" y="5202429"/>
                  <a:pt x="1896830" y="5207161"/>
                </a:cubicBezTo>
                <a:lnTo>
                  <a:pt x="1895903" y="5141746"/>
                </a:lnTo>
                <a:lnTo>
                  <a:pt x="1929879" y="5042122"/>
                </a:lnTo>
                <a:cubicBezTo>
                  <a:pt x="1931721" y="5036723"/>
                  <a:pt x="1939581" y="5036389"/>
                  <a:pt x="1953457" y="5041122"/>
                </a:cubicBezTo>
                <a:lnTo>
                  <a:pt x="1938166" y="5017824"/>
                </a:lnTo>
                <a:lnTo>
                  <a:pt x="2005487" y="4956696"/>
                </a:lnTo>
                <a:cubicBezTo>
                  <a:pt x="1983808" y="4929411"/>
                  <a:pt x="1975550" y="4908209"/>
                  <a:pt x="1980706" y="4893090"/>
                </a:cubicBezTo>
                <a:lnTo>
                  <a:pt x="2023245" y="4768358"/>
                </a:lnTo>
                <a:lnTo>
                  <a:pt x="1987821" y="4729151"/>
                </a:lnTo>
                <a:lnTo>
                  <a:pt x="2019035" y="4637627"/>
                </a:lnTo>
                <a:cubicBezTo>
                  <a:pt x="2011723" y="4568226"/>
                  <a:pt x="1996445" y="4519917"/>
                  <a:pt x="1973197" y="4492699"/>
                </a:cubicBezTo>
                <a:close/>
                <a:moveTo>
                  <a:pt x="741142" y="3710849"/>
                </a:moveTo>
                <a:lnTo>
                  <a:pt x="714525" y="3720759"/>
                </a:lnTo>
                <a:lnTo>
                  <a:pt x="672262" y="3844681"/>
                </a:lnTo>
                <a:lnTo>
                  <a:pt x="707703" y="4088234"/>
                </a:lnTo>
                <a:cubicBezTo>
                  <a:pt x="722967" y="4093440"/>
                  <a:pt x="729585" y="4099012"/>
                  <a:pt x="727559" y="4104952"/>
                </a:cubicBezTo>
                <a:lnTo>
                  <a:pt x="690576" y="4138451"/>
                </a:lnTo>
                <a:cubicBezTo>
                  <a:pt x="719165" y="4150009"/>
                  <a:pt x="731893" y="4160377"/>
                  <a:pt x="728762" y="4169558"/>
                </a:cubicBezTo>
                <a:cubicBezTo>
                  <a:pt x="805057" y="4177494"/>
                  <a:pt x="857081" y="4186195"/>
                  <a:pt x="884834" y="4195660"/>
                </a:cubicBezTo>
                <a:lnTo>
                  <a:pt x="941461" y="4029620"/>
                </a:lnTo>
                <a:lnTo>
                  <a:pt x="908395" y="3990313"/>
                </a:lnTo>
                <a:lnTo>
                  <a:pt x="928284" y="3931997"/>
                </a:lnTo>
                <a:lnTo>
                  <a:pt x="845706" y="3894792"/>
                </a:lnTo>
                <a:lnTo>
                  <a:pt x="873881" y="3812177"/>
                </a:lnTo>
                <a:cubicBezTo>
                  <a:pt x="857544" y="3769234"/>
                  <a:pt x="813299" y="3735458"/>
                  <a:pt x="741142" y="3710849"/>
                </a:cubicBezTo>
                <a:close/>
                <a:moveTo>
                  <a:pt x="733487" y="3597027"/>
                </a:moveTo>
                <a:lnTo>
                  <a:pt x="748501" y="3621135"/>
                </a:lnTo>
                <a:cubicBezTo>
                  <a:pt x="740657" y="3630514"/>
                  <a:pt x="724937" y="3631181"/>
                  <a:pt x="701348" y="3623137"/>
                </a:cubicBezTo>
                <a:cubicBezTo>
                  <a:pt x="713975" y="3658787"/>
                  <a:pt x="751509" y="3687260"/>
                  <a:pt x="813953" y="3708555"/>
                </a:cubicBezTo>
                <a:lnTo>
                  <a:pt x="866227" y="3698354"/>
                </a:lnTo>
                <a:lnTo>
                  <a:pt x="868989" y="3690256"/>
                </a:lnTo>
                <a:cubicBezTo>
                  <a:pt x="830453" y="3639740"/>
                  <a:pt x="800083" y="3610696"/>
                  <a:pt x="777881" y="3603125"/>
                </a:cubicBezTo>
                <a:close/>
                <a:moveTo>
                  <a:pt x="2177070" y="3123162"/>
                </a:moveTo>
                <a:cubicBezTo>
                  <a:pt x="2179005" y="3119672"/>
                  <a:pt x="2191059" y="3124076"/>
                  <a:pt x="2213231" y="3136372"/>
                </a:cubicBezTo>
                <a:lnTo>
                  <a:pt x="2263707" y="3206109"/>
                </a:lnTo>
                <a:lnTo>
                  <a:pt x="2254709" y="3222335"/>
                </a:lnTo>
                <a:cubicBezTo>
                  <a:pt x="2251710" y="3227743"/>
                  <a:pt x="2244668" y="3227375"/>
                  <a:pt x="2233580" y="3221226"/>
                </a:cubicBezTo>
                <a:lnTo>
                  <a:pt x="2242808" y="3243794"/>
                </a:lnTo>
                <a:lnTo>
                  <a:pt x="2223506" y="3278601"/>
                </a:lnTo>
                <a:cubicBezTo>
                  <a:pt x="2222539" y="3280346"/>
                  <a:pt x="2216513" y="3278145"/>
                  <a:pt x="2205425" y="3271996"/>
                </a:cubicBezTo>
                <a:lnTo>
                  <a:pt x="2219007" y="3286714"/>
                </a:lnTo>
                <a:lnTo>
                  <a:pt x="2204204" y="3313408"/>
                </a:lnTo>
                <a:cubicBezTo>
                  <a:pt x="2202753" y="3316025"/>
                  <a:pt x="2184069" y="3309200"/>
                  <a:pt x="2148152" y="3292932"/>
                </a:cubicBezTo>
                <a:lnTo>
                  <a:pt x="2131524" y="3283711"/>
                </a:lnTo>
                <a:lnTo>
                  <a:pt x="2138926" y="3270364"/>
                </a:lnTo>
                <a:lnTo>
                  <a:pt x="2132744" y="3242298"/>
                </a:lnTo>
                <a:lnTo>
                  <a:pt x="2149375" y="3251521"/>
                </a:lnTo>
                <a:cubicBezTo>
                  <a:pt x="2130879" y="3232595"/>
                  <a:pt x="2123759" y="3219294"/>
                  <a:pt x="2128016" y="3211618"/>
                </a:cubicBezTo>
                <a:close/>
                <a:moveTo>
                  <a:pt x="1973976" y="3007113"/>
                </a:moveTo>
                <a:lnTo>
                  <a:pt x="1968027" y="3017843"/>
                </a:lnTo>
                <a:cubicBezTo>
                  <a:pt x="1990199" y="3030139"/>
                  <a:pt x="2002300" y="3034455"/>
                  <a:pt x="2004333" y="3030791"/>
                </a:cubicBezTo>
                <a:cubicBezTo>
                  <a:pt x="2002943" y="3025458"/>
                  <a:pt x="1992824" y="3017565"/>
                  <a:pt x="1973976" y="3007113"/>
                </a:cubicBezTo>
                <a:close/>
                <a:moveTo>
                  <a:pt x="1582099" y="3000410"/>
                </a:moveTo>
                <a:lnTo>
                  <a:pt x="1576470" y="3005678"/>
                </a:lnTo>
                <a:lnTo>
                  <a:pt x="1607223" y="3024273"/>
                </a:lnTo>
                <a:close/>
                <a:moveTo>
                  <a:pt x="2712383" y="2957729"/>
                </a:moveTo>
                <a:lnTo>
                  <a:pt x="2730675" y="2967873"/>
                </a:lnTo>
                <a:cubicBezTo>
                  <a:pt x="2773912" y="2991851"/>
                  <a:pt x="2802868" y="3032431"/>
                  <a:pt x="2817544" y="3089617"/>
                </a:cubicBezTo>
                <a:lnTo>
                  <a:pt x="2799839" y="3121544"/>
                </a:lnTo>
                <a:cubicBezTo>
                  <a:pt x="2852610" y="3188449"/>
                  <a:pt x="2871110" y="3236121"/>
                  <a:pt x="2855340" y="3264560"/>
                </a:cubicBezTo>
                <a:lnTo>
                  <a:pt x="2853889" y="3267176"/>
                </a:lnTo>
                <a:cubicBezTo>
                  <a:pt x="2911513" y="3314873"/>
                  <a:pt x="2945067" y="3361539"/>
                  <a:pt x="2954549" y="3407176"/>
                </a:cubicBezTo>
                <a:lnTo>
                  <a:pt x="2924798" y="3460825"/>
                </a:lnTo>
                <a:cubicBezTo>
                  <a:pt x="2978014" y="3490337"/>
                  <a:pt x="3007376" y="3517113"/>
                  <a:pt x="3012888" y="3541157"/>
                </a:cubicBezTo>
                <a:cubicBezTo>
                  <a:pt x="3009211" y="3547787"/>
                  <a:pt x="3017901" y="3559563"/>
                  <a:pt x="3038957" y="3576487"/>
                </a:cubicBezTo>
                <a:lnTo>
                  <a:pt x="2992807" y="3659709"/>
                </a:lnTo>
                <a:cubicBezTo>
                  <a:pt x="2991839" y="3661453"/>
                  <a:pt x="2985258" y="3658944"/>
                  <a:pt x="2973061" y="3652181"/>
                </a:cubicBezTo>
                <a:cubicBezTo>
                  <a:pt x="2980158" y="3681210"/>
                  <a:pt x="2991391" y="3701469"/>
                  <a:pt x="3006763" y="3712959"/>
                </a:cubicBezTo>
                <a:lnTo>
                  <a:pt x="2980060" y="3761113"/>
                </a:lnTo>
                <a:cubicBezTo>
                  <a:pt x="2948308" y="3766089"/>
                  <a:pt x="2931755" y="3769798"/>
                  <a:pt x="2930400" y="3772242"/>
                </a:cubicBezTo>
                <a:lnTo>
                  <a:pt x="2882798" y="3858080"/>
                </a:lnTo>
                <a:lnTo>
                  <a:pt x="2847877" y="3838714"/>
                </a:lnTo>
                <a:lnTo>
                  <a:pt x="2841695" y="3810649"/>
                </a:lnTo>
                <a:cubicBezTo>
                  <a:pt x="2852781" y="3816797"/>
                  <a:pt x="2858810" y="3818999"/>
                  <a:pt x="2859777" y="3817254"/>
                </a:cubicBezTo>
                <a:cubicBezTo>
                  <a:pt x="2837605" y="3804958"/>
                  <a:pt x="2827532" y="3796978"/>
                  <a:pt x="2829564" y="3793314"/>
                </a:cubicBezTo>
                <a:lnTo>
                  <a:pt x="2869619" y="3721084"/>
                </a:lnTo>
                <a:cubicBezTo>
                  <a:pt x="2847367" y="3698477"/>
                  <a:pt x="2821058" y="3677956"/>
                  <a:pt x="2790693" y="3659521"/>
                </a:cubicBezTo>
                <a:cubicBezTo>
                  <a:pt x="2769642" y="3671343"/>
                  <a:pt x="2748028" y="3671106"/>
                  <a:pt x="2725856" y="3658811"/>
                </a:cubicBezTo>
                <a:lnTo>
                  <a:pt x="2707563" y="3648667"/>
                </a:lnTo>
                <a:cubicBezTo>
                  <a:pt x="2675270" y="3628477"/>
                  <a:pt x="2661641" y="3613847"/>
                  <a:pt x="2666672" y="3604774"/>
                </a:cubicBezTo>
                <a:lnTo>
                  <a:pt x="2714129" y="3519197"/>
                </a:lnTo>
                <a:lnTo>
                  <a:pt x="2683707" y="3491718"/>
                </a:lnTo>
                <a:lnTo>
                  <a:pt x="2701558" y="3459529"/>
                </a:lnTo>
                <a:lnTo>
                  <a:pt x="2670970" y="3397056"/>
                </a:lnTo>
                <a:cubicBezTo>
                  <a:pt x="2683798" y="3400064"/>
                  <a:pt x="2691326" y="3399561"/>
                  <a:pt x="2693551" y="3395549"/>
                </a:cubicBezTo>
                <a:lnTo>
                  <a:pt x="2669077" y="3357340"/>
                </a:lnTo>
                <a:lnTo>
                  <a:pt x="2689831" y="3319915"/>
                </a:lnTo>
                <a:lnTo>
                  <a:pt x="2661070" y="3293359"/>
                </a:lnTo>
                <a:lnTo>
                  <a:pt x="2663972" y="3288124"/>
                </a:lnTo>
                <a:lnTo>
                  <a:pt x="2701731" y="3298456"/>
                </a:lnTo>
                <a:cubicBezTo>
                  <a:pt x="2679557" y="3286159"/>
                  <a:pt x="2669439" y="3278267"/>
                  <a:pt x="2671373" y="3274777"/>
                </a:cubicBezTo>
                <a:cubicBezTo>
                  <a:pt x="2675341" y="3267624"/>
                  <a:pt x="2682868" y="3267122"/>
                  <a:pt x="2693954" y="3273270"/>
                </a:cubicBezTo>
                <a:lnTo>
                  <a:pt x="2687773" y="3245205"/>
                </a:lnTo>
                <a:lnTo>
                  <a:pt x="2705624" y="3213016"/>
                </a:lnTo>
                <a:cubicBezTo>
                  <a:pt x="2706592" y="3211271"/>
                  <a:pt x="2712619" y="3213472"/>
                  <a:pt x="2723706" y="3219620"/>
                </a:cubicBezTo>
                <a:lnTo>
                  <a:pt x="2709978" y="3205164"/>
                </a:lnTo>
                <a:lnTo>
                  <a:pt x="2756735" y="3199270"/>
                </a:lnTo>
                <a:cubicBezTo>
                  <a:pt x="2737755" y="3181216"/>
                  <a:pt x="2729619" y="3169747"/>
                  <a:pt x="2732328" y="3164862"/>
                </a:cubicBezTo>
                <a:lnTo>
                  <a:pt x="2754678" y="3124560"/>
                </a:lnTo>
                <a:lnTo>
                  <a:pt x="2724109" y="3097342"/>
                </a:lnTo>
                <a:lnTo>
                  <a:pt x="2740509" y="3067769"/>
                </a:lnTo>
                <a:cubicBezTo>
                  <a:pt x="2729076" y="3036107"/>
                  <a:pt x="2713267" y="3011030"/>
                  <a:pt x="2693081" y="2992536"/>
                </a:cubicBezTo>
                <a:close/>
                <a:moveTo>
                  <a:pt x="2377464" y="2922560"/>
                </a:moveTo>
                <a:lnTo>
                  <a:pt x="2410722" y="2941003"/>
                </a:lnTo>
                <a:cubicBezTo>
                  <a:pt x="2428460" y="2950840"/>
                  <a:pt x="2449205" y="2967021"/>
                  <a:pt x="2472954" y="2989543"/>
                </a:cubicBezTo>
                <a:lnTo>
                  <a:pt x="2450749" y="3029585"/>
                </a:lnTo>
                <a:cubicBezTo>
                  <a:pt x="2489721" y="3066481"/>
                  <a:pt x="2506983" y="3088942"/>
                  <a:pt x="2502532" y="3096968"/>
                </a:cubicBezTo>
                <a:cubicBezTo>
                  <a:pt x="2501565" y="3098712"/>
                  <a:pt x="2495536" y="3096511"/>
                  <a:pt x="2484451" y="3090363"/>
                </a:cubicBezTo>
                <a:lnTo>
                  <a:pt x="2493679" y="3112931"/>
                </a:lnTo>
                <a:lnTo>
                  <a:pt x="2452027" y="3188041"/>
                </a:lnTo>
                <a:lnTo>
                  <a:pt x="2480786" y="3214598"/>
                </a:lnTo>
                <a:cubicBezTo>
                  <a:pt x="2470919" y="3232393"/>
                  <a:pt x="2469207" y="3262926"/>
                  <a:pt x="2475653" y="3306194"/>
                </a:cubicBezTo>
                <a:lnTo>
                  <a:pt x="2459023" y="3296972"/>
                </a:lnTo>
                <a:lnTo>
                  <a:pt x="2472606" y="3311690"/>
                </a:lnTo>
                <a:lnTo>
                  <a:pt x="2419199" y="3407996"/>
                </a:lnTo>
                <a:lnTo>
                  <a:pt x="2393570" y="3415000"/>
                </a:lnTo>
                <a:cubicBezTo>
                  <a:pt x="2402915" y="3424288"/>
                  <a:pt x="2406476" y="3430939"/>
                  <a:pt x="2404250" y="3434952"/>
                </a:cubicBezTo>
                <a:lnTo>
                  <a:pt x="2378768" y="3441693"/>
                </a:lnTo>
                <a:lnTo>
                  <a:pt x="2327216" y="3413106"/>
                </a:lnTo>
                <a:lnTo>
                  <a:pt x="2336069" y="3397142"/>
                </a:lnTo>
                <a:lnTo>
                  <a:pt x="2326840" y="3374572"/>
                </a:lnTo>
                <a:lnTo>
                  <a:pt x="2343471" y="3383795"/>
                </a:lnTo>
                <a:cubicBezTo>
                  <a:pt x="2335384" y="3372239"/>
                  <a:pt x="2325242" y="3363079"/>
                  <a:pt x="2313047" y="3356316"/>
                </a:cubicBezTo>
                <a:cubicBezTo>
                  <a:pt x="2315079" y="3352652"/>
                  <a:pt x="2322192" y="3354201"/>
                  <a:pt x="2334387" y="3360964"/>
                </a:cubicBezTo>
                <a:cubicBezTo>
                  <a:pt x="2332060" y="3336405"/>
                  <a:pt x="2333366" y="3319677"/>
                  <a:pt x="2338300" y="3310780"/>
                </a:cubicBezTo>
                <a:lnTo>
                  <a:pt x="2350200" y="3289320"/>
                </a:lnTo>
                <a:cubicBezTo>
                  <a:pt x="2377176" y="3188393"/>
                  <a:pt x="2393858" y="3132172"/>
                  <a:pt x="2400243" y="3120657"/>
                </a:cubicBezTo>
                <a:lnTo>
                  <a:pt x="2417949" y="3088729"/>
                </a:lnTo>
                <a:lnTo>
                  <a:pt x="2387526" y="3061250"/>
                </a:lnTo>
                <a:lnTo>
                  <a:pt x="2397975" y="3042408"/>
                </a:lnTo>
                <a:cubicBezTo>
                  <a:pt x="2401265" y="3036475"/>
                  <a:pt x="2398189" y="3028953"/>
                  <a:pt x="2388749" y="3019840"/>
                </a:cubicBezTo>
                <a:lnTo>
                  <a:pt x="2414230" y="3013096"/>
                </a:lnTo>
                <a:lnTo>
                  <a:pt x="2415826" y="3010218"/>
                </a:lnTo>
                <a:cubicBezTo>
                  <a:pt x="2386381" y="2958758"/>
                  <a:pt x="2373594" y="2929539"/>
                  <a:pt x="2377464" y="2922560"/>
                </a:cubicBezTo>
                <a:close/>
                <a:moveTo>
                  <a:pt x="2567808" y="2053914"/>
                </a:moveTo>
                <a:lnTo>
                  <a:pt x="2602730" y="2073280"/>
                </a:lnTo>
                <a:lnTo>
                  <a:pt x="2610360" y="2098727"/>
                </a:lnTo>
                <a:lnTo>
                  <a:pt x="2577102" y="2080284"/>
                </a:lnTo>
                <a:lnTo>
                  <a:pt x="2566212" y="2056793"/>
                </a:lnTo>
                <a:close/>
                <a:moveTo>
                  <a:pt x="2561482" y="2026110"/>
                </a:moveTo>
                <a:lnTo>
                  <a:pt x="2578112" y="2035334"/>
                </a:lnTo>
                <a:cubicBezTo>
                  <a:pt x="2601102" y="2048767"/>
                  <a:pt x="2611776" y="2056967"/>
                  <a:pt x="2610131" y="2059934"/>
                </a:cubicBezTo>
                <a:cubicBezTo>
                  <a:pt x="2597110" y="2057274"/>
                  <a:pt x="2590067" y="2056905"/>
                  <a:pt x="2589003" y="2058824"/>
                </a:cubicBezTo>
                <a:lnTo>
                  <a:pt x="2554080" y="2039457"/>
                </a:lnTo>
                <a:close/>
                <a:moveTo>
                  <a:pt x="2246617" y="1511711"/>
                </a:moveTo>
                <a:cubicBezTo>
                  <a:pt x="2275908" y="1537308"/>
                  <a:pt x="2291719" y="1562387"/>
                  <a:pt x="2294045" y="1586945"/>
                </a:cubicBezTo>
                <a:cubicBezTo>
                  <a:pt x="2283530" y="1584993"/>
                  <a:pt x="2265940" y="1589267"/>
                  <a:pt x="2241271" y="1599768"/>
                </a:cubicBezTo>
                <a:lnTo>
                  <a:pt x="2274743" y="1621751"/>
                </a:lnTo>
                <a:lnTo>
                  <a:pt x="2308001" y="1640195"/>
                </a:lnTo>
                <a:lnTo>
                  <a:pt x="2309452" y="1637578"/>
                </a:lnTo>
                <a:cubicBezTo>
                  <a:pt x="2311484" y="1633914"/>
                  <a:pt x="2295316" y="1622553"/>
                  <a:pt x="2260949" y="1603495"/>
                </a:cubicBezTo>
                <a:lnTo>
                  <a:pt x="2318450" y="1621352"/>
                </a:lnTo>
                <a:cubicBezTo>
                  <a:pt x="2307364" y="1615204"/>
                  <a:pt x="2302306" y="1611259"/>
                  <a:pt x="2303273" y="1609514"/>
                </a:cubicBezTo>
                <a:cubicBezTo>
                  <a:pt x="2325446" y="1621810"/>
                  <a:pt x="2337500" y="1626214"/>
                  <a:pt x="2339435" y="1622724"/>
                </a:cubicBezTo>
                <a:cubicBezTo>
                  <a:pt x="2317262" y="1610428"/>
                  <a:pt x="2307192" y="1602448"/>
                  <a:pt x="2309223" y="1598785"/>
                </a:cubicBezTo>
                <a:lnTo>
                  <a:pt x="2312126" y="1593550"/>
                </a:lnTo>
                <a:lnTo>
                  <a:pt x="2392207" y="1609900"/>
                </a:lnTo>
                <a:lnTo>
                  <a:pt x="2398158" y="1599171"/>
                </a:lnTo>
                <a:cubicBezTo>
                  <a:pt x="2377295" y="1581898"/>
                  <a:pt x="2367638" y="1571867"/>
                  <a:pt x="2369186" y="1569074"/>
                </a:cubicBezTo>
                <a:lnTo>
                  <a:pt x="2316395" y="1546642"/>
                </a:lnTo>
                <a:lnTo>
                  <a:pt x="2319297" y="1541408"/>
                </a:lnTo>
                <a:lnTo>
                  <a:pt x="2267746" y="1512820"/>
                </a:lnTo>
                <a:cubicBezTo>
                  <a:pt x="2266682" y="1514740"/>
                  <a:pt x="2259638" y="1514369"/>
                  <a:pt x="2246617" y="1511711"/>
                </a:cubicBezTo>
                <a:close/>
                <a:moveTo>
                  <a:pt x="568405" y="34"/>
                </a:moveTo>
                <a:cubicBezTo>
                  <a:pt x="576264" y="-300"/>
                  <a:pt x="587133" y="1900"/>
                  <a:pt x="601010" y="6632"/>
                </a:cubicBezTo>
                <a:lnTo>
                  <a:pt x="644721" y="21540"/>
                </a:lnTo>
                <a:cubicBezTo>
                  <a:pt x="709328" y="68287"/>
                  <a:pt x="776323" y="103492"/>
                  <a:pt x="845704" y="127154"/>
                </a:cubicBezTo>
                <a:cubicBezTo>
                  <a:pt x="941452" y="159808"/>
                  <a:pt x="1023629" y="175478"/>
                  <a:pt x="1092235" y="174162"/>
                </a:cubicBezTo>
                <a:lnTo>
                  <a:pt x="1113051" y="181261"/>
                </a:lnTo>
                <a:cubicBezTo>
                  <a:pt x="1232244" y="249640"/>
                  <a:pt x="1290458" y="287877"/>
                  <a:pt x="1287696" y="295978"/>
                </a:cubicBezTo>
                <a:lnTo>
                  <a:pt x="1396613" y="324081"/>
                </a:lnTo>
                <a:lnTo>
                  <a:pt x="1481953" y="353186"/>
                </a:lnTo>
                <a:cubicBezTo>
                  <a:pt x="1690100" y="424172"/>
                  <a:pt x="1811616" y="533427"/>
                  <a:pt x="1846502" y="680948"/>
                </a:cubicBezTo>
                <a:lnTo>
                  <a:pt x="1890213" y="695856"/>
                </a:lnTo>
                <a:lnTo>
                  <a:pt x="1907063" y="646449"/>
                </a:lnTo>
                <a:lnTo>
                  <a:pt x="1898256" y="597333"/>
                </a:lnTo>
                <a:cubicBezTo>
                  <a:pt x="1913520" y="602539"/>
                  <a:pt x="1920230" y="607842"/>
                  <a:pt x="1918388" y="613242"/>
                </a:cubicBezTo>
                <a:cubicBezTo>
                  <a:pt x="1932264" y="617974"/>
                  <a:pt x="1940125" y="617641"/>
                  <a:pt x="1941966" y="612241"/>
                </a:cubicBezTo>
                <a:cubicBezTo>
                  <a:pt x="2033097" y="649348"/>
                  <a:pt x="2101013" y="681854"/>
                  <a:pt x="2145713" y="709757"/>
                </a:cubicBezTo>
                <a:cubicBezTo>
                  <a:pt x="2149581" y="698417"/>
                  <a:pt x="2166084" y="697717"/>
                  <a:pt x="2195225" y="707656"/>
                </a:cubicBezTo>
                <a:cubicBezTo>
                  <a:pt x="2236853" y="721853"/>
                  <a:pt x="2253975" y="764762"/>
                  <a:pt x="2246589" y="836383"/>
                </a:cubicBezTo>
                <a:cubicBezTo>
                  <a:pt x="2340941" y="927634"/>
                  <a:pt x="2380199" y="996478"/>
                  <a:pt x="2364362" y="1042916"/>
                </a:cubicBezTo>
                <a:cubicBezTo>
                  <a:pt x="2379625" y="1048121"/>
                  <a:pt x="2386336" y="1053423"/>
                  <a:pt x="2384495" y="1058823"/>
                </a:cubicBezTo>
                <a:lnTo>
                  <a:pt x="2356043" y="1142249"/>
                </a:lnTo>
                <a:lnTo>
                  <a:pt x="2389109" y="1181555"/>
                </a:lnTo>
                <a:lnTo>
                  <a:pt x="2352370" y="1289279"/>
                </a:lnTo>
                <a:cubicBezTo>
                  <a:pt x="2287190" y="1294174"/>
                  <a:pt x="2254048" y="1298241"/>
                  <a:pt x="2252942" y="1301482"/>
                </a:cubicBezTo>
                <a:lnTo>
                  <a:pt x="2252663" y="1302300"/>
                </a:lnTo>
                <a:lnTo>
                  <a:pt x="2276917" y="1335521"/>
                </a:lnTo>
                <a:lnTo>
                  <a:pt x="2311839" y="1354887"/>
                </a:lnTo>
                <a:lnTo>
                  <a:pt x="2320692" y="1338924"/>
                </a:lnTo>
                <a:lnTo>
                  <a:pt x="2309802" y="1315433"/>
                </a:lnTo>
                <a:cubicBezTo>
                  <a:pt x="2321997" y="1322196"/>
                  <a:pt x="2327609" y="1326449"/>
                  <a:pt x="2326642" y="1328194"/>
                </a:cubicBezTo>
                <a:cubicBezTo>
                  <a:pt x="2337728" y="1334342"/>
                  <a:pt x="2343757" y="1336544"/>
                  <a:pt x="2344724" y="1334799"/>
                </a:cubicBezTo>
                <a:cubicBezTo>
                  <a:pt x="2418036" y="1377736"/>
                  <a:pt x="2473077" y="1411795"/>
                  <a:pt x="2509848" y="1436977"/>
                </a:cubicBezTo>
                <a:cubicBezTo>
                  <a:pt x="2511880" y="1433314"/>
                  <a:pt x="2524536" y="1437937"/>
                  <a:pt x="2547817" y="1450848"/>
                </a:cubicBezTo>
                <a:cubicBezTo>
                  <a:pt x="2581077" y="1469292"/>
                  <a:pt x="2597853" y="1492624"/>
                  <a:pt x="2598148" y="1520848"/>
                </a:cubicBezTo>
                <a:cubicBezTo>
                  <a:pt x="2678466" y="1587744"/>
                  <a:pt x="2714466" y="1628695"/>
                  <a:pt x="2706145" y="1643699"/>
                </a:cubicBezTo>
                <a:cubicBezTo>
                  <a:pt x="2718339" y="1650462"/>
                  <a:pt x="2723954" y="1654716"/>
                  <a:pt x="2722986" y="1656460"/>
                </a:cubicBezTo>
                <a:lnTo>
                  <a:pt x="2708038" y="1683417"/>
                </a:lnTo>
                <a:lnTo>
                  <a:pt x="2736797" y="1709972"/>
                </a:lnTo>
                <a:lnTo>
                  <a:pt x="2717495" y="1744780"/>
                </a:lnTo>
                <a:cubicBezTo>
                  <a:pt x="2667687" y="1727423"/>
                  <a:pt x="2642493" y="1719269"/>
                  <a:pt x="2641913" y="1720316"/>
                </a:cubicBezTo>
                <a:lnTo>
                  <a:pt x="2628560" y="1744393"/>
                </a:lnTo>
                <a:cubicBezTo>
                  <a:pt x="2627399" y="1746487"/>
                  <a:pt x="2633573" y="1762799"/>
                  <a:pt x="2647084" y="1793332"/>
                </a:cubicBezTo>
                <a:lnTo>
                  <a:pt x="2642730" y="1801183"/>
                </a:lnTo>
                <a:lnTo>
                  <a:pt x="2603308" y="1789929"/>
                </a:lnTo>
                <a:lnTo>
                  <a:pt x="2570655" y="1848812"/>
                </a:lnTo>
                <a:cubicBezTo>
                  <a:pt x="2569687" y="1850558"/>
                  <a:pt x="2577360" y="1864166"/>
                  <a:pt x="2593676" y="1889638"/>
                </a:cubicBezTo>
                <a:lnTo>
                  <a:pt x="2569875" y="1932559"/>
                </a:lnTo>
                <a:cubicBezTo>
                  <a:pt x="2587271" y="1945627"/>
                  <a:pt x="2597465" y="1966451"/>
                  <a:pt x="2600462" y="1995031"/>
                </a:cubicBezTo>
                <a:cubicBezTo>
                  <a:pt x="2612656" y="2001793"/>
                  <a:pt x="2618270" y="2006047"/>
                  <a:pt x="2617303" y="2007791"/>
                </a:cubicBezTo>
                <a:lnTo>
                  <a:pt x="2605402" y="2029251"/>
                </a:lnTo>
                <a:cubicBezTo>
                  <a:pt x="2598936" y="2030456"/>
                  <a:pt x="2586280" y="2025833"/>
                  <a:pt x="2567432" y="2015381"/>
                </a:cubicBezTo>
                <a:cubicBezTo>
                  <a:pt x="2540224" y="1983411"/>
                  <a:pt x="2527491" y="1965857"/>
                  <a:pt x="2529233" y="1962716"/>
                </a:cubicBezTo>
                <a:lnTo>
                  <a:pt x="2479344" y="1935050"/>
                </a:lnTo>
                <a:lnTo>
                  <a:pt x="2470491" y="1951014"/>
                </a:lnTo>
                <a:cubicBezTo>
                  <a:pt x="2468265" y="1955027"/>
                  <a:pt x="2471825" y="1961677"/>
                  <a:pt x="2481169" y="1970966"/>
                </a:cubicBezTo>
                <a:cubicBezTo>
                  <a:pt x="2468342" y="1967959"/>
                  <a:pt x="2460816" y="1968460"/>
                  <a:pt x="2458590" y="1972474"/>
                </a:cubicBezTo>
                <a:cubicBezTo>
                  <a:pt x="2457526" y="1974393"/>
                  <a:pt x="2461569" y="1980171"/>
                  <a:pt x="2470720" y="1989808"/>
                </a:cubicBezTo>
                <a:cubicBezTo>
                  <a:pt x="2457892" y="1986801"/>
                  <a:pt x="2450367" y="1987303"/>
                  <a:pt x="2448141" y="1991316"/>
                </a:cubicBezTo>
                <a:lnTo>
                  <a:pt x="2445238" y="1996550"/>
                </a:lnTo>
                <a:lnTo>
                  <a:pt x="2473999" y="2023107"/>
                </a:lnTo>
                <a:lnTo>
                  <a:pt x="2460647" y="2047184"/>
                </a:lnTo>
                <a:cubicBezTo>
                  <a:pt x="2475256" y="2083573"/>
                  <a:pt x="2490533" y="2109610"/>
                  <a:pt x="2506478" y="2125297"/>
                </a:cubicBezTo>
                <a:cubicBezTo>
                  <a:pt x="2505511" y="2127040"/>
                  <a:pt x="2499485" y="2124840"/>
                  <a:pt x="2488398" y="2118692"/>
                </a:cubicBezTo>
                <a:cubicBezTo>
                  <a:pt x="2525103" y="2185812"/>
                  <a:pt x="2537554" y="2230015"/>
                  <a:pt x="2525750" y="2251300"/>
                </a:cubicBezTo>
                <a:lnTo>
                  <a:pt x="2519800" y="2262030"/>
                </a:lnTo>
                <a:lnTo>
                  <a:pt x="2486542" y="2243587"/>
                </a:lnTo>
                <a:cubicBezTo>
                  <a:pt x="2489154" y="2238876"/>
                  <a:pt x="2462797" y="2218443"/>
                  <a:pt x="2407470" y="2182285"/>
                </a:cubicBezTo>
                <a:lnTo>
                  <a:pt x="2390840" y="2173064"/>
                </a:lnTo>
                <a:lnTo>
                  <a:pt x="2371538" y="2207870"/>
                </a:lnTo>
                <a:lnTo>
                  <a:pt x="2288177" y="2158220"/>
                </a:lnTo>
                <a:lnTo>
                  <a:pt x="2268499" y="2154494"/>
                </a:lnTo>
                <a:lnTo>
                  <a:pt x="2258195" y="2173075"/>
                </a:lnTo>
                <a:lnTo>
                  <a:pt x="2285947" y="2244583"/>
                </a:lnTo>
                <a:cubicBezTo>
                  <a:pt x="2271815" y="2241309"/>
                  <a:pt x="2264220" y="2240633"/>
                  <a:pt x="2263156" y="2242552"/>
                </a:cubicBezTo>
                <a:cubicBezTo>
                  <a:pt x="2280893" y="2252389"/>
                  <a:pt x="2301637" y="2268568"/>
                  <a:pt x="2325387" y="2291092"/>
                </a:cubicBezTo>
                <a:cubicBezTo>
                  <a:pt x="2323452" y="2294581"/>
                  <a:pt x="2316940" y="2293251"/>
                  <a:pt x="2305853" y="2287103"/>
                </a:cubicBezTo>
                <a:cubicBezTo>
                  <a:pt x="2315454" y="2350827"/>
                  <a:pt x="2336884" y="2391911"/>
                  <a:pt x="2370143" y="2410355"/>
                </a:cubicBezTo>
                <a:lnTo>
                  <a:pt x="2367094" y="2415851"/>
                </a:lnTo>
                <a:lnTo>
                  <a:pt x="2347562" y="2411862"/>
                </a:lnTo>
                <a:cubicBezTo>
                  <a:pt x="2370554" y="2425297"/>
                  <a:pt x="2381178" y="2433584"/>
                  <a:pt x="2379437" y="2436724"/>
                </a:cubicBezTo>
                <a:lnTo>
                  <a:pt x="2377986" y="2439341"/>
                </a:lnTo>
                <a:cubicBezTo>
                  <a:pt x="2377018" y="2441086"/>
                  <a:pt x="2370436" y="2438577"/>
                  <a:pt x="2358242" y="2431814"/>
                </a:cubicBezTo>
                <a:cubicBezTo>
                  <a:pt x="2361236" y="2460393"/>
                  <a:pt x="2371986" y="2481525"/>
                  <a:pt x="2390490" y="2495208"/>
                </a:cubicBezTo>
                <a:lnTo>
                  <a:pt x="2383089" y="2508555"/>
                </a:lnTo>
                <a:cubicBezTo>
                  <a:pt x="2377574" y="2518499"/>
                  <a:pt x="2376152" y="2534137"/>
                  <a:pt x="2378821" y="2555463"/>
                </a:cubicBezTo>
                <a:cubicBezTo>
                  <a:pt x="2365800" y="2552804"/>
                  <a:pt x="2358804" y="2552347"/>
                  <a:pt x="2357836" y="2554092"/>
                </a:cubicBezTo>
                <a:cubicBezTo>
                  <a:pt x="2376684" y="2564544"/>
                  <a:pt x="2395522" y="2597233"/>
                  <a:pt x="2414348" y="2652157"/>
                </a:cubicBezTo>
                <a:cubicBezTo>
                  <a:pt x="2426543" y="2658920"/>
                  <a:pt x="2432158" y="2663173"/>
                  <a:pt x="2431190" y="2664918"/>
                </a:cubicBezTo>
                <a:cubicBezTo>
                  <a:pt x="2424724" y="2666123"/>
                  <a:pt x="2412066" y="2661499"/>
                  <a:pt x="2393221" y="2651048"/>
                </a:cubicBezTo>
                <a:lnTo>
                  <a:pt x="2406946" y="2665504"/>
                </a:lnTo>
                <a:lnTo>
                  <a:pt x="2405495" y="2668121"/>
                </a:lnTo>
                <a:cubicBezTo>
                  <a:pt x="2404431" y="2670040"/>
                  <a:pt x="2398357" y="2667926"/>
                  <a:pt x="2387270" y="2661778"/>
                </a:cubicBezTo>
                <a:cubicBezTo>
                  <a:pt x="2406971" y="2681143"/>
                  <a:pt x="2414645" y="2694753"/>
                  <a:pt x="2410293" y="2702604"/>
                </a:cubicBezTo>
                <a:lnTo>
                  <a:pt x="2402890" y="2715950"/>
                </a:lnTo>
                <a:lnTo>
                  <a:pt x="2436149" y="2734394"/>
                </a:lnTo>
                <a:lnTo>
                  <a:pt x="2394642" y="2809242"/>
                </a:lnTo>
                <a:cubicBezTo>
                  <a:pt x="2392611" y="2812906"/>
                  <a:pt x="2404936" y="2844264"/>
                  <a:pt x="2431621" y="2903318"/>
                </a:cubicBezTo>
                <a:lnTo>
                  <a:pt x="2398362" y="2884875"/>
                </a:lnTo>
                <a:cubicBezTo>
                  <a:pt x="2363993" y="2865815"/>
                  <a:pt x="2345186" y="2846146"/>
                  <a:pt x="2341936" y="2825866"/>
                </a:cubicBezTo>
                <a:cubicBezTo>
                  <a:pt x="2343000" y="2823947"/>
                  <a:pt x="2350043" y="2824317"/>
                  <a:pt x="2363064" y="2826975"/>
                </a:cubicBezTo>
                <a:cubicBezTo>
                  <a:pt x="2366878" y="2793959"/>
                  <a:pt x="2353458" y="2751500"/>
                  <a:pt x="2322807" y="2699600"/>
                </a:cubicBezTo>
                <a:cubicBezTo>
                  <a:pt x="2301884" y="2690278"/>
                  <a:pt x="2278674" y="2678547"/>
                  <a:pt x="2253175" y="2664406"/>
                </a:cubicBezTo>
                <a:lnTo>
                  <a:pt x="2244322" y="2680370"/>
                </a:lnTo>
                <a:cubicBezTo>
                  <a:pt x="2240936" y="2686477"/>
                  <a:pt x="2243964" y="2694087"/>
                  <a:pt x="2253405" y="2703201"/>
                </a:cubicBezTo>
                <a:cubicBezTo>
                  <a:pt x="2232450" y="2714849"/>
                  <a:pt x="2210332" y="2714218"/>
                  <a:pt x="2187050" y="2701306"/>
                </a:cubicBezTo>
                <a:lnTo>
                  <a:pt x="2145948" y="2653876"/>
                </a:lnTo>
                <a:cubicBezTo>
                  <a:pt x="2128068" y="2641679"/>
                  <a:pt x="2106379" y="2628511"/>
                  <a:pt x="2080880" y="2614371"/>
                </a:cubicBezTo>
                <a:lnTo>
                  <a:pt x="2062588" y="2604227"/>
                </a:lnTo>
                <a:cubicBezTo>
                  <a:pt x="2040415" y="2591931"/>
                  <a:pt x="2017835" y="2593438"/>
                  <a:pt x="1994848" y="2608750"/>
                </a:cubicBezTo>
                <a:cubicBezTo>
                  <a:pt x="1987086" y="2604446"/>
                  <a:pt x="1973947" y="2600695"/>
                  <a:pt x="1955427" y="2597496"/>
                </a:cubicBezTo>
                <a:lnTo>
                  <a:pt x="1964653" y="2620064"/>
                </a:lnTo>
                <a:lnTo>
                  <a:pt x="1960154" y="2628177"/>
                </a:lnTo>
                <a:lnTo>
                  <a:pt x="1954360" y="2630822"/>
                </a:lnTo>
                <a:lnTo>
                  <a:pt x="1955874" y="2644339"/>
                </a:lnTo>
                <a:cubicBezTo>
                  <a:pt x="1957193" y="2669427"/>
                  <a:pt x="1956779" y="2692360"/>
                  <a:pt x="1954629" y="2713138"/>
                </a:cubicBezTo>
                <a:lnTo>
                  <a:pt x="1944095" y="2763667"/>
                </a:lnTo>
                <a:lnTo>
                  <a:pt x="1958161" y="2772929"/>
                </a:lnTo>
                <a:cubicBezTo>
                  <a:pt x="1963196" y="2776918"/>
                  <a:pt x="1965302" y="2779655"/>
                  <a:pt x="1964481" y="2781138"/>
                </a:cubicBezTo>
                <a:lnTo>
                  <a:pt x="1959982" y="2789251"/>
                </a:lnTo>
                <a:cubicBezTo>
                  <a:pt x="1957351" y="2790074"/>
                  <a:pt x="1953021" y="2789384"/>
                  <a:pt x="1946995" y="2787182"/>
                </a:cubicBezTo>
                <a:lnTo>
                  <a:pt x="1938222" y="2782964"/>
                </a:lnTo>
                <a:lnTo>
                  <a:pt x="1931656" y="2802217"/>
                </a:lnTo>
                <a:lnTo>
                  <a:pt x="1890027" y="2788020"/>
                </a:lnTo>
                <a:cubicBezTo>
                  <a:pt x="1894999" y="2773442"/>
                  <a:pt x="1863617" y="2747368"/>
                  <a:pt x="1795880" y="2709800"/>
                </a:cubicBezTo>
                <a:lnTo>
                  <a:pt x="1775064" y="2702701"/>
                </a:lnTo>
                <a:lnTo>
                  <a:pt x="1741845" y="2800106"/>
                </a:lnTo>
                <a:lnTo>
                  <a:pt x="1750534" y="2806212"/>
                </a:lnTo>
                <a:lnTo>
                  <a:pt x="1787052" y="2822698"/>
                </a:lnTo>
                <a:cubicBezTo>
                  <a:pt x="1796204" y="2832336"/>
                  <a:pt x="1800247" y="2838114"/>
                  <a:pt x="1799183" y="2840033"/>
                </a:cubicBezTo>
                <a:lnTo>
                  <a:pt x="1900624" y="2896288"/>
                </a:lnTo>
                <a:lnTo>
                  <a:pt x="1958356" y="2952941"/>
                </a:lnTo>
                <a:lnTo>
                  <a:pt x="2009909" y="2981530"/>
                </a:lnTo>
                <a:cubicBezTo>
                  <a:pt x="2012908" y="2976122"/>
                  <a:pt x="2025494" y="2979564"/>
                  <a:pt x="2047666" y="2991860"/>
                </a:cubicBezTo>
                <a:lnTo>
                  <a:pt x="2065959" y="3002004"/>
                </a:lnTo>
                <a:cubicBezTo>
                  <a:pt x="2078745" y="3031224"/>
                  <a:pt x="2083882" y="3048101"/>
                  <a:pt x="2081366" y="3052637"/>
                </a:cubicBezTo>
                <a:cubicBezTo>
                  <a:pt x="2077303" y="3059965"/>
                  <a:pt x="2067794" y="3064046"/>
                  <a:pt x="2052838" y="3064875"/>
                </a:cubicBezTo>
                <a:cubicBezTo>
                  <a:pt x="2050572" y="3095101"/>
                  <a:pt x="2044745" y="3118674"/>
                  <a:pt x="2035361" y="3135597"/>
                </a:cubicBezTo>
                <a:lnTo>
                  <a:pt x="2008511" y="3184013"/>
                </a:lnTo>
                <a:cubicBezTo>
                  <a:pt x="2006286" y="3188026"/>
                  <a:pt x="1998761" y="3188528"/>
                  <a:pt x="1985933" y="3185521"/>
                </a:cubicBezTo>
                <a:cubicBezTo>
                  <a:pt x="1995374" y="3194635"/>
                  <a:pt x="1998933" y="3201285"/>
                  <a:pt x="1996611" y="3205473"/>
                </a:cubicBezTo>
                <a:lnTo>
                  <a:pt x="1961054" y="3269590"/>
                </a:lnTo>
                <a:cubicBezTo>
                  <a:pt x="1972183" y="3312261"/>
                  <a:pt x="1985960" y="3341002"/>
                  <a:pt x="2002389" y="3355816"/>
                </a:cubicBezTo>
                <a:lnTo>
                  <a:pt x="1983087" y="3390623"/>
                </a:lnTo>
                <a:lnTo>
                  <a:pt x="2013656" y="3417840"/>
                </a:lnTo>
                <a:lnTo>
                  <a:pt x="2000159" y="3442179"/>
                </a:lnTo>
                <a:cubicBezTo>
                  <a:pt x="1993789" y="3443209"/>
                  <a:pt x="1981179" y="3438497"/>
                  <a:pt x="1962333" y="3428047"/>
                </a:cubicBezTo>
                <a:cubicBezTo>
                  <a:pt x="1940159" y="3415750"/>
                  <a:pt x="1927911" y="3397323"/>
                  <a:pt x="1925584" y="3372764"/>
                </a:cubicBezTo>
                <a:cubicBezTo>
                  <a:pt x="1914498" y="3366616"/>
                  <a:pt x="1909485" y="3362582"/>
                  <a:pt x="1910550" y="3360662"/>
                </a:cubicBezTo>
                <a:lnTo>
                  <a:pt x="1917951" y="3347316"/>
                </a:lnTo>
                <a:cubicBezTo>
                  <a:pt x="1938753" y="3309805"/>
                  <a:pt x="1898157" y="3262769"/>
                  <a:pt x="1796161" y="3206207"/>
                </a:cubicBezTo>
                <a:cubicBezTo>
                  <a:pt x="1730272" y="3136819"/>
                  <a:pt x="1697761" y="3101338"/>
                  <a:pt x="1698632" y="3099767"/>
                </a:cubicBezTo>
                <a:lnTo>
                  <a:pt x="1682004" y="3090546"/>
                </a:lnTo>
                <a:cubicBezTo>
                  <a:pt x="1659831" y="3078250"/>
                  <a:pt x="1647293" y="3074719"/>
                  <a:pt x="1644391" y="3079953"/>
                </a:cubicBezTo>
                <a:lnTo>
                  <a:pt x="1641726" y="3077711"/>
                </a:lnTo>
                <a:lnTo>
                  <a:pt x="1641137" y="3078365"/>
                </a:lnTo>
                <a:cubicBezTo>
                  <a:pt x="1636747" y="3079881"/>
                  <a:pt x="1631082" y="3079457"/>
                  <a:pt x="1624144" y="3077090"/>
                </a:cubicBezTo>
                <a:cubicBezTo>
                  <a:pt x="1620019" y="3229993"/>
                  <a:pt x="1638772" y="3313544"/>
                  <a:pt x="1680400" y="3327741"/>
                </a:cubicBezTo>
                <a:lnTo>
                  <a:pt x="1674600" y="3344750"/>
                </a:lnTo>
                <a:lnTo>
                  <a:pt x="1648259" y="3353849"/>
                </a:lnTo>
                <a:cubicBezTo>
                  <a:pt x="1676848" y="3365409"/>
                  <a:pt x="1689484" y="3376047"/>
                  <a:pt x="1686169" y="3385766"/>
                </a:cubicBezTo>
                <a:lnTo>
                  <a:pt x="1683407" y="3393866"/>
                </a:lnTo>
                <a:cubicBezTo>
                  <a:pt x="1681565" y="3399265"/>
                  <a:pt x="1673012" y="3399363"/>
                  <a:pt x="1657749" y="3394157"/>
                </a:cubicBezTo>
                <a:cubicBezTo>
                  <a:pt x="1654057" y="3464026"/>
                  <a:pt x="1663319" y="3507269"/>
                  <a:pt x="1685534" y="3523887"/>
                </a:cubicBezTo>
                <a:lnTo>
                  <a:pt x="1671447" y="3565194"/>
                </a:lnTo>
                <a:cubicBezTo>
                  <a:pt x="1660951" y="3595972"/>
                  <a:pt x="1654631" y="3637217"/>
                  <a:pt x="1652485" y="3688926"/>
                </a:cubicBezTo>
                <a:cubicBezTo>
                  <a:pt x="1634927" y="3694993"/>
                  <a:pt x="1625225" y="3700726"/>
                  <a:pt x="1623383" y="3706126"/>
                </a:cubicBezTo>
                <a:cubicBezTo>
                  <a:pt x="1646974" y="3714172"/>
                  <a:pt x="1664404" y="3778887"/>
                  <a:pt x="1675673" y="3900271"/>
                </a:cubicBezTo>
                <a:cubicBezTo>
                  <a:pt x="1690938" y="3905477"/>
                  <a:pt x="1697650" y="3910779"/>
                  <a:pt x="1695808" y="3916179"/>
                </a:cubicBezTo>
                <a:cubicBezTo>
                  <a:pt x="1686391" y="3925627"/>
                  <a:pt x="1669886" y="3926326"/>
                  <a:pt x="1646297" y="3918281"/>
                </a:cubicBezTo>
                <a:lnTo>
                  <a:pt x="1661585" y="3941579"/>
                </a:lnTo>
                <a:lnTo>
                  <a:pt x="1658824" y="3949678"/>
                </a:lnTo>
                <a:cubicBezTo>
                  <a:pt x="1656798" y="3955618"/>
                  <a:pt x="1648847" y="3956222"/>
                  <a:pt x="1634971" y="3951490"/>
                </a:cubicBezTo>
                <a:cubicBezTo>
                  <a:pt x="1657297" y="3981406"/>
                  <a:pt x="1664318" y="4008514"/>
                  <a:pt x="1656031" y="4032813"/>
                </a:cubicBezTo>
                <a:lnTo>
                  <a:pt x="1641943" y="4074121"/>
                </a:lnTo>
                <a:lnTo>
                  <a:pt x="1683572" y="4088318"/>
                </a:lnTo>
                <a:lnTo>
                  <a:pt x="1604570" y="4319965"/>
                </a:lnTo>
                <a:cubicBezTo>
                  <a:pt x="1600703" y="4331303"/>
                  <a:pt x="1609353" y="4399053"/>
                  <a:pt x="1630520" y="4523209"/>
                </a:cubicBezTo>
                <a:lnTo>
                  <a:pt x="1588892" y="4509013"/>
                </a:lnTo>
                <a:cubicBezTo>
                  <a:pt x="1545875" y="4494341"/>
                  <a:pt x="1524887" y="4462772"/>
                  <a:pt x="1525927" y="4414302"/>
                </a:cubicBezTo>
                <a:cubicBezTo>
                  <a:pt x="1527953" y="4408361"/>
                  <a:pt x="1537743" y="4402359"/>
                  <a:pt x="1555303" y="4396290"/>
                </a:cubicBezTo>
                <a:cubicBezTo>
                  <a:pt x="1569787" y="4308403"/>
                  <a:pt x="1562668" y="4213450"/>
                  <a:pt x="1533951" y="4111432"/>
                </a:cubicBezTo>
                <a:cubicBezTo>
                  <a:pt x="1507132" y="4108312"/>
                  <a:pt x="1477765" y="4101311"/>
                  <a:pt x="1445849" y="4090426"/>
                </a:cubicBezTo>
                <a:lnTo>
                  <a:pt x="1428998" y="4139833"/>
                </a:lnTo>
                <a:cubicBezTo>
                  <a:pt x="1422553" y="4158732"/>
                  <a:pt x="1424705" y="4175137"/>
                  <a:pt x="1435450" y="4189050"/>
                </a:cubicBezTo>
                <a:cubicBezTo>
                  <a:pt x="1402790" y="4239395"/>
                  <a:pt x="1371890" y="4259598"/>
                  <a:pt x="1342749" y="4249659"/>
                </a:cubicBezTo>
                <a:lnTo>
                  <a:pt x="1298112" y="4169337"/>
                </a:lnTo>
                <a:cubicBezTo>
                  <a:pt x="1276363" y="4155892"/>
                  <a:pt x="1249532" y="4143727"/>
                  <a:pt x="1217615" y="4132842"/>
                </a:cubicBezTo>
                <a:lnTo>
                  <a:pt x="1194720" y="4125033"/>
                </a:lnTo>
                <a:cubicBezTo>
                  <a:pt x="1166967" y="4115569"/>
                  <a:pt x="1134826" y="4141678"/>
                  <a:pt x="1098299" y="4203362"/>
                </a:cubicBezTo>
                <a:cubicBezTo>
                  <a:pt x="1088584" y="4200049"/>
                  <a:pt x="1071161" y="4203449"/>
                  <a:pt x="1046025" y="4213563"/>
                </a:cubicBezTo>
                <a:lnTo>
                  <a:pt x="1052751" y="4261968"/>
                </a:lnTo>
                <a:lnTo>
                  <a:pt x="1044187" y="4287077"/>
                </a:lnTo>
                <a:cubicBezTo>
                  <a:pt x="1039951" y="4299497"/>
                  <a:pt x="1029332" y="4307930"/>
                  <a:pt x="1012325" y="4312378"/>
                </a:cubicBezTo>
                <a:cubicBezTo>
                  <a:pt x="1022518" y="4327909"/>
                  <a:pt x="1026601" y="4338644"/>
                  <a:pt x="1024575" y="4344584"/>
                </a:cubicBezTo>
                <a:lnTo>
                  <a:pt x="1003762" y="4337486"/>
                </a:lnTo>
                <a:lnTo>
                  <a:pt x="1018774" y="4361593"/>
                </a:lnTo>
                <a:lnTo>
                  <a:pt x="999162" y="4419099"/>
                </a:lnTo>
                <a:lnTo>
                  <a:pt x="993608" y="4510333"/>
                </a:lnTo>
                <a:lnTo>
                  <a:pt x="949897" y="4495425"/>
                </a:lnTo>
                <a:cubicBezTo>
                  <a:pt x="986543" y="4387974"/>
                  <a:pt x="940265" y="4292021"/>
                  <a:pt x="811064" y="4207572"/>
                </a:cubicBezTo>
                <a:lnTo>
                  <a:pt x="814102" y="4198662"/>
                </a:lnTo>
                <a:lnTo>
                  <a:pt x="791207" y="4190854"/>
                </a:lnTo>
                <a:cubicBezTo>
                  <a:pt x="787340" y="4202193"/>
                  <a:pt x="778466" y="4205496"/>
                  <a:pt x="764590" y="4200764"/>
                </a:cubicBezTo>
                <a:lnTo>
                  <a:pt x="702145" y="4179468"/>
                </a:lnTo>
                <a:cubicBezTo>
                  <a:pt x="691042" y="4302866"/>
                  <a:pt x="678587" y="4384814"/>
                  <a:pt x="664776" y="4425312"/>
                </a:cubicBezTo>
                <a:lnTo>
                  <a:pt x="661736" y="4434222"/>
                </a:lnTo>
                <a:cubicBezTo>
                  <a:pt x="680905" y="4455226"/>
                  <a:pt x="691491" y="4517304"/>
                  <a:pt x="693488" y="4620458"/>
                </a:cubicBezTo>
                <a:lnTo>
                  <a:pt x="659512" y="4720081"/>
                </a:lnTo>
                <a:cubicBezTo>
                  <a:pt x="673636" y="4769504"/>
                  <a:pt x="676270" y="4832186"/>
                  <a:pt x="667409" y="4908127"/>
                </a:cubicBezTo>
                <a:cubicBezTo>
                  <a:pt x="652146" y="4902922"/>
                  <a:pt x="643593" y="4903019"/>
                  <a:pt x="641751" y="4908418"/>
                </a:cubicBezTo>
                <a:lnTo>
                  <a:pt x="700476" y="4947434"/>
                </a:lnTo>
                <a:lnTo>
                  <a:pt x="747226" y="4953433"/>
                </a:lnTo>
                <a:cubicBezTo>
                  <a:pt x="757419" y="4968964"/>
                  <a:pt x="761501" y="4979699"/>
                  <a:pt x="759476" y="4985638"/>
                </a:cubicBezTo>
                <a:lnTo>
                  <a:pt x="886447" y="5028941"/>
                </a:lnTo>
                <a:lnTo>
                  <a:pt x="951898" y="5116362"/>
                </a:lnTo>
                <a:lnTo>
                  <a:pt x="1016425" y="5138369"/>
                </a:lnTo>
                <a:cubicBezTo>
                  <a:pt x="1022133" y="5121631"/>
                  <a:pt x="1038864" y="5117993"/>
                  <a:pt x="1066616" y="5127458"/>
                </a:cubicBezTo>
                <a:lnTo>
                  <a:pt x="1089512" y="5135266"/>
                </a:lnTo>
                <a:cubicBezTo>
                  <a:pt x="1099401" y="5197109"/>
                  <a:pt x="1101952" y="5235049"/>
                  <a:pt x="1097164" y="5249087"/>
                </a:cubicBezTo>
                <a:cubicBezTo>
                  <a:pt x="1089429" y="5271767"/>
                  <a:pt x="1074942" y="5291540"/>
                  <a:pt x="1053700" y="5308405"/>
                </a:cubicBezTo>
                <a:cubicBezTo>
                  <a:pt x="1042163" y="5387654"/>
                  <a:pt x="1027462" y="5453467"/>
                  <a:pt x="1009600" y="5505843"/>
                </a:cubicBezTo>
                <a:lnTo>
                  <a:pt x="958496" y="5655685"/>
                </a:lnTo>
                <a:cubicBezTo>
                  <a:pt x="954261" y="5668104"/>
                  <a:pt x="943549" y="5676807"/>
                  <a:pt x="926357" y="5681794"/>
                </a:cubicBezTo>
                <a:cubicBezTo>
                  <a:pt x="937104" y="5695706"/>
                  <a:pt x="940265" y="5709141"/>
                  <a:pt x="935845" y="5722101"/>
                </a:cubicBezTo>
                <a:lnTo>
                  <a:pt x="868170" y="5920539"/>
                </a:lnTo>
                <a:cubicBezTo>
                  <a:pt x="872011" y="6018293"/>
                  <a:pt x="883422" y="6077941"/>
                  <a:pt x="902409" y="6099486"/>
                </a:cubicBezTo>
                <a:lnTo>
                  <a:pt x="865671" y="6207210"/>
                </a:lnTo>
                <a:lnTo>
                  <a:pt x="901094" y="6246416"/>
                </a:lnTo>
                <a:lnTo>
                  <a:pt x="875405" y="6321742"/>
                </a:lnTo>
                <a:cubicBezTo>
                  <a:pt x="866171" y="6330649"/>
                  <a:pt x="849758" y="6331079"/>
                  <a:pt x="826169" y="6323033"/>
                </a:cubicBezTo>
                <a:cubicBezTo>
                  <a:pt x="798414" y="6313568"/>
                  <a:pt x="786299" y="6278695"/>
                  <a:pt x="789818" y="6218412"/>
                </a:cubicBezTo>
                <a:cubicBezTo>
                  <a:pt x="775942" y="6213680"/>
                  <a:pt x="770015" y="6208343"/>
                  <a:pt x="772041" y="6202403"/>
                </a:cubicBezTo>
                <a:lnTo>
                  <a:pt x="786128" y="6161096"/>
                </a:lnTo>
                <a:cubicBezTo>
                  <a:pt x="825722" y="6045001"/>
                  <a:pt x="781688" y="5965187"/>
                  <a:pt x="654023" y="5921647"/>
                </a:cubicBezTo>
                <a:cubicBezTo>
                  <a:pt x="580632" y="5809819"/>
                  <a:pt x="544763" y="5751473"/>
                  <a:pt x="546421" y="5746613"/>
                </a:cubicBezTo>
                <a:lnTo>
                  <a:pt x="525607" y="5739514"/>
                </a:lnTo>
                <a:cubicBezTo>
                  <a:pt x="497855" y="5730050"/>
                  <a:pt x="481216" y="5733418"/>
                  <a:pt x="475691" y="5749616"/>
                </a:cubicBezTo>
                <a:cubicBezTo>
                  <a:pt x="456262" y="5742990"/>
                  <a:pt x="432512" y="5719520"/>
                  <a:pt x="404437" y="5679204"/>
                </a:cubicBezTo>
                <a:lnTo>
                  <a:pt x="413000" y="5654095"/>
                </a:lnTo>
                <a:lnTo>
                  <a:pt x="439341" y="5644995"/>
                </a:lnTo>
                <a:lnTo>
                  <a:pt x="338465" y="5518368"/>
                </a:lnTo>
                <a:cubicBezTo>
                  <a:pt x="317223" y="5535234"/>
                  <a:pt x="303746" y="5552036"/>
                  <a:pt x="298038" y="5568775"/>
                </a:cubicBezTo>
                <a:lnTo>
                  <a:pt x="277225" y="5561677"/>
                </a:lnTo>
                <a:cubicBezTo>
                  <a:pt x="142885" y="5442323"/>
                  <a:pt x="85200" y="5354838"/>
                  <a:pt x="104168" y="5299220"/>
                </a:cubicBezTo>
                <a:cubicBezTo>
                  <a:pt x="90292" y="5294488"/>
                  <a:pt x="80721" y="5229440"/>
                  <a:pt x="75455" y="5104075"/>
                </a:cubicBezTo>
                <a:cubicBezTo>
                  <a:pt x="94404" y="5098482"/>
                  <a:pt x="104891" y="5092715"/>
                  <a:pt x="106916" y="5086776"/>
                </a:cubicBezTo>
                <a:cubicBezTo>
                  <a:pt x="77775" y="5076838"/>
                  <a:pt x="65047" y="5066470"/>
                  <a:pt x="68730" y="5055669"/>
                </a:cubicBezTo>
                <a:lnTo>
                  <a:pt x="77293" y="5030561"/>
                </a:lnTo>
                <a:cubicBezTo>
                  <a:pt x="89448" y="4994923"/>
                  <a:pt x="88739" y="4951583"/>
                  <a:pt x="75163" y="4900540"/>
                </a:cubicBezTo>
                <a:lnTo>
                  <a:pt x="130882" y="4873431"/>
                </a:lnTo>
                <a:cubicBezTo>
                  <a:pt x="103127" y="4863965"/>
                  <a:pt x="91185" y="4853563"/>
                  <a:pt x="95051" y="4842223"/>
                </a:cubicBezTo>
                <a:lnTo>
                  <a:pt x="120465" y="4767707"/>
                </a:lnTo>
                <a:cubicBezTo>
                  <a:pt x="95746" y="4744810"/>
                  <a:pt x="83319" y="4688131"/>
                  <a:pt x="83189" y="4597671"/>
                </a:cubicBezTo>
                <a:lnTo>
                  <a:pt x="108601" y="4523156"/>
                </a:lnTo>
                <a:cubicBezTo>
                  <a:pt x="92720" y="4474338"/>
                  <a:pt x="85700" y="4447231"/>
                  <a:pt x="87542" y="4441832"/>
                </a:cubicBezTo>
                <a:lnTo>
                  <a:pt x="112955" y="4367316"/>
                </a:lnTo>
                <a:lnTo>
                  <a:pt x="79890" y="4328009"/>
                </a:lnTo>
                <a:lnTo>
                  <a:pt x="108065" y="4245395"/>
                </a:lnTo>
                <a:cubicBezTo>
                  <a:pt x="110275" y="4238916"/>
                  <a:pt x="106110" y="4203438"/>
                  <a:pt x="95568" y="4138963"/>
                </a:cubicBezTo>
                <a:lnTo>
                  <a:pt x="115457" y="4080646"/>
                </a:lnTo>
                <a:lnTo>
                  <a:pt x="82115" y="4042150"/>
                </a:lnTo>
                <a:lnTo>
                  <a:pt x="110567" y="3958725"/>
                </a:lnTo>
                <a:lnTo>
                  <a:pt x="92901" y="3731181"/>
                </a:lnTo>
                <a:cubicBezTo>
                  <a:pt x="94927" y="3725241"/>
                  <a:pt x="102879" y="3724639"/>
                  <a:pt x="116755" y="3729371"/>
                </a:cubicBezTo>
                <a:cubicBezTo>
                  <a:pt x="118965" y="3722891"/>
                  <a:pt x="110527" y="3609103"/>
                  <a:pt x="91440" y="3388005"/>
                </a:cubicBezTo>
                <a:lnTo>
                  <a:pt x="112252" y="3395104"/>
                </a:lnTo>
                <a:cubicBezTo>
                  <a:pt x="90112" y="3364648"/>
                  <a:pt x="83090" y="3337539"/>
                  <a:pt x="91193" y="3313780"/>
                </a:cubicBezTo>
                <a:lnTo>
                  <a:pt x="108318" y="3263563"/>
                </a:lnTo>
                <a:lnTo>
                  <a:pt x="74977" y="3225067"/>
                </a:lnTo>
                <a:lnTo>
                  <a:pt x="106191" y="3133543"/>
                </a:lnTo>
                <a:cubicBezTo>
                  <a:pt x="81653" y="3110105"/>
                  <a:pt x="69840" y="3028921"/>
                  <a:pt x="70751" y="2889990"/>
                </a:cubicBezTo>
                <a:lnTo>
                  <a:pt x="91566" y="2897090"/>
                </a:lnTo>
                <a:lnTo>
                  <a:pt x="40200" y="2768360"/>
                </a:lnTo>
                <a:lnTo>
                  <a:pt x="65614" y="2693844"/>
                </a:lnTo>
                <a:cubicBezTo>
                  <a:pt x="43399" y="2677226"/>
                  <a:pt x="34136" y="2633984"/>
                  <a:pt x="37829" y="2564115"/>
                </a:cubicBezTo>
                <a:cubicBezTo>
                  <a:pt x="23952" y="2559382"/>
                  <a:pt x="17934" y="2554316"/>
                  <a:pt x="19776" y="2548916"/>
                </a:cubicBezTo>
                <a:lnTo>
                  <a:pt x="50989" y="2457392"/>
                </a:lnTo>
                <a:lnTo>
                  <a:pt x="17924" y="2418085"/>
                </a:lnTo>
                <a:lnTo>
                  <a:pt x="54663" y="2310361"/>
                </a:lnTo>
                <a:cubicBezTo>
                  <a:pt x="34854" y="2295771"/>
                  <a:pt x="24671" y="2255226"/>
                  <a:pt x="24111" y="2188732"/>
                </a:cubicBezTo>
                <a:cubicBezTo>
                  <a:pt x="10235" y="2184000"/>
                  <a:pt x="4219" y="2178934"/>
                  <a:pt x="6061" y="2173534"/>
                </a:cubicBezTo>
                <a:cubicBezTo>
                  <a:pt x="7903" y="2168135"/>
                  <a:pt x="15760" y="2167799"/>
                  <a:pt x="29637" y="2172532"/>
                </a:cubicBezTo>
                <a:cubicBezTo>
                  <a:pt x="33328" y="2102664"/>
                  <a:pt x="24066" y="2059421"/>
                  <a:pt x="1851" y="2042803"/>
                </a:cubicBezTo>
                <a:lnTo>
                  <a:pt x="33064" y="1951278"/>
                </a:lnTo>
                <a:lnTo>
                  <a:pt x="0" y="1911972"/>
                </a:lnTo>
                <a:lnTo>
                  <a:pt x="28175" y="1829356"/>
                </a:lnTo>
                <a:cubicBezTo>
                  <a:pt x="12661" y="1779461"/>
                  <a:pt x="10028" y="1716778"/>
                  <a:pt x="20276" y="1641309"/>
                </a:cubicBezTo>
                <a:lnTo>
                  <a:pt x="28563" y="1617012"/>
                </a:lnTo>
                <a:lnTo>
                  <a:pt x="7747" y="1609913"/>
                </a:lnTo>
                <a:lnTo>
                  <a:pt x="41723" y="1510288"/>
                </a:lnTo>
                <a:lnTo>
                  <a:pt x="6576" y="1470272"/>
                </a:lnTo>
                <a:lnTo>
                  <a:pt x="51877" y="1337439"/>
                </a:lnTo>
                <a:cubicBezTo>
                  <a:pt x="44014" y="1269658"/>
                  <a:pt x="58936" y="1132794"/>
                  <a:pt x="96642" y="926847"/>
                </a:cubicBezTo>
                <a:cubicBezTo>
                  <a:pt x="98484" y="921447"/>
                  <a:pt x="107037" y="921351"/>
                  <a:pt x="122300" y="926556"/>
                </a:cubicBezTo>
                <a:lnTo>
                  <a:pt x="119294" y="860430"/>
                </a:lnTo>
                <a:lnTo>
                  <a:pt x="206858" y="603675"/>
                </a:lnTo>
                <a:cubicBezTo>
                  <a:pt x="216250" y="576137"/>
                  <a:pt x="235515" y="567337"/>
                  <a:pt x="264657" y="577275"/>
                </a:cubicBezTo>
                <a:lnTo>
                  <a:pt x="249642" y="553167"/>
                </a:lnTo>
                <a:lnTo>
                  <a:pt x="291905" y="429244"/>
                </a:lnTo>
                <a:cubicBezTo>
                  <a:pt x="296141" y="416824"/>
                  <a:pt x="306855" y="408122"/>
                  <a:pt x="324046" y="403135"/>
                </a:cubicBezTo>
                <a:cubicBezTo>
                  <a:pt x="301903" y="372678"/>
                  <a:pt x="294883" y="345571"/>
                  <a:pt x="302987" y="321811"/>
                </a:cubicBezTo>
                <a:lnTo>
                  <a:pt x="365415" y="138762"/>
                </a:lnTo>
                <a:cubicBezTo>
                  <a:pt x="415023" y="106855"/>
                  <a:pt x="457866" y="97055"/>
                  <a:pt x="493945" y="109359"/>
                </a:cubicBezTo>
                <a:cubicBezTo>
                  <a:pt x="505045" y="113146"/>
                  <a:pt x="531342" y="106441"/>
                  <a:pt x="572835" y="89248"/>
                </a:cubicBezTo>
                <a:lnTo>
                  <a:pt x="584160" y="56041"/>
                </a:lnTo>
                <a:lnTo>
                  <a:pt x="550816" y="17543"/>
                </a:lnTo>
                <a:lnTo>
                  <a:pt x="553854" y="8633"/>
                </a:lnTo>
                <a:cubicBezTo>
                  <a:pt x="555696" y="3233"/>
                  <a:pt x="560547" y="367"/>
                  <a:pt x="568405" y="34"/>
                </a:cubicBezTo>
                <a:close/>
              </a:path>
            </a:pathLst>
          </a:custGeom>
        </p:spPr>
        <p:txBody>
          <a:bodyPr wrap="square">
            <a:noAutofit/>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0"/>
            <a:ext cx="5838825" cy="6858000"/>
          </a:xfrm>
        </p:spPr>
        <p:txBody>
          <a:bodyPr/>
          <a:lstStyle/>
          <a:p>
            <a:endParaRPr lang="ru-RU"/>
          </a:p>
        </p:txBody>
      </p:sp>
      <p:sp>
        <p:nvSpPr>
          <p:cNvPr id="5" name="Рисунок 2"/>
          <p:cNvSpPr>
            <a:spLocks noGrp="1"/>
          </p:cNvSpPr>
          <p:nvPr>
            <p:ph type="pic" sz="quarter" idx="11"/>
          </p:nvPr>
        </p:nvSpPr>
        <p:spPr>
          <a:xfrm>
            <a:off x="632327" y="675774"/>
            <a:ext cx="4574170" cy="5506452"/>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5FEC60-52DE-004B-9B2A-2EA93C622AB5}"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2CC09-93A9-A24C-93A0-A29A9C7BD7A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4443663" y="0"/>
            <a:ext cx="7748337" cy="6858000"/>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Вертикальный заголовок и текст">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5136428" y="1891912"/>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
        <p:nvSpPr>
          <p:cNvPr id="6" name="Рисунок 5"/>
          <p:cNvSpPr>
            <a:spLocks noGrp="1"/>
          </p:cNvSpPr>
          <p:nvPr>
            <p:ph type="pic" sz="quarter" idx="11"/>
          </p:nvPr>
        </p:nvSpPr>
        <p:spPr>
          <a:xfrm>
            <a:off x="2123597" y="1891911"/>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
        <p:nvSpPr>
          <p:cNvPr id="7" name="Рисунок 6"/>
          <p:cNvSpPr>
            <a:spLocks noGrp="1"/>
          </p:cNvSpPr>
          <p:nvPr>
            <p:ph type="pic" sz="quarter" idx="12"/>
          </p:nvPr>
        </p:nvSpPr>
        <p:spPr>
          <a:xfrm>
            <a:off x="8149259" y="1891912"/>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
        <p:nvSpPr>
          <p:cNvPr id="3" name="Рисунок 2"/>
          <p:cNvSpPr>
            <a:spLocks noGrp="1"/>
          </p:cNvSpPr>
          <p:nvPr>
            <p:ph type="pic" sz="quarter" idx="13"/>
          </p:nvPr>
        </p:nvSpPr>
        <p:spPr>
          <a:xfrm>
            <a:off x="2123597" y="802524"/>
            <a:ext cx="1919288" cy="817562"/>
          </a:xfrm>
        </p:spPr>
        <p:txBody>
          <a:bodyPr/>
          <a:lstStyle/>
          <a:p>
            <a:endParaRPr lang="ru-RU"/>
          </a:p>
        </p:txBody>
      </p:sp>
      <p:sp>
        <p:nvSpPr>
          <p:cNvPr id="8" name="Рисунок 2"/>
          <p:cNvSpPr>
            <a:spLocks noGrp="1"/>
          </p:cNvSpPr>
          <p:nvPr>
            <p:ph type="pic" sz="quarter" idx="14"/>
          </p:nvPr>
        </p:nvSpPr>
        <p:spPr>
          <a:xfrm>
            <a:off x="5136428" y="802524"/>
            <a:ext cx="1919288" cy="817562"/>
          </a:xfrm>
        </p:spPr>
        <p:txBody>
          <a:bodyPr/>
          <a:lstStyle/>
          <a:p>
            <a:endParaRPr lang="ru-RU"/>
          </a:p>
        </p:txBody>
      </p:sp>
      <p:sp>
        <p:nvSpPr>
          <p:cNvPr id="9" name="Рисунок 2"/>
          <p:cNvSpPr>
            <a:spLocks noGrp="1"/>
          </p:cNvSpPr>
          <p:nvPr>
            <p:ph type="pic" sz="quarter" idx="15"/>
          </p:nvPr>
        </p:nvSpPr>
        <p:spPr>
          <a:xfrm>
            <a:off x="8149259" y="802524"/>
            <a:ext cx="1919288" cy="817562"/>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7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5922491" y="3020219"/>
            <a:ext cx="1919288" cy="817562"/>
          </a:xfrm>
        </p:spPr>
        <p:txBody>
          <a:bodyPr/>
          <a:lstStyle/>
          <a:p>
            <a:endParaRPr lang="ru-RU"/>
          </a:p>
        </p:txBody>
      </p:sp>
      <p:sp>
        <p:nvSpPr>
          <p:cNvPr id="8" name="Рисунок 2"/>
          <p:cNvSpPr>
            <a:spLocks noGrp="1"/>
          </p:cNvSpPr>
          <p:nvPr>
            <p:ph type="pic" sz="quarter" idx="14"/>
          </p:nvPr>
        </p:nvSpPr>
        <p:spPr>
          <a:xfrm>
            <a:off x="5922491" y="1492334"/>
            <a:ext cx="1919288" cy="817562"/>
          </a:xfrm>
        </p:spPr>
        <p:txBody>
          <a:bodyPr/>
          <a:lstStyle/>
          <a:p>
            <a:endParaRPr lang="ru-RU"/>
          </a:p>
        </p:txBody>
      </p:sp>
      <p:sp>
        <p:nvSpPr>
          <p:cNvPr id="9" name="Рисунок 2"/>
          <p:cNvSpPr>
            <a:spLocks noGrp="1"/>
          </p:cNvSpPr>
          <p:nvPr>
            <p:ph type="pic" sz="quarter" idx="15"/>
          </p:nvPr>
        </p:nvSpPr>
        <p:spPr>
          <a:xfrm>
            <a:off x="8935322" y="1492334"/>
            <a:ext cx="1919288" cy="817562"/>
          </a:xfrm>
        </p:spPr>
        <p:txBody>
          <a:bodyPr/>
          <a:lstStyle/>
          <a:p>
            <a:endParaRPr lang="ru-RU"/>
          </a:p>
        </p:txBody>
      </p:sp>
      <p:sp>
        <p:nvSpPr>
          <p:cNvPr id="10" name="Рисунок 2"/>
          <p:cNvSpPr>
            <a:spLocks noGrp="1"/>
          </p:cNvSpPr>
          <p:nvPr>
            <p:ph type="pic" sz="quarter" idx="16"/>
          </p:nvPr>
        </p:nvSpPr>
        <p:spPr>
          <a:xfrm>
            <a:off x="8935322" y="3020219"/>
            <a:ext cx="1919288" cy="817562"/>
          </a:xfrm>
        </p:spPr>
        <p:txBody>
          <a:bodyPr/>
          <a:lstStyle/>
          <a:p>
            <a:endParaRPr lang="ru-RU"/>
          </a:p>
        </p:txBody>
      </p:sp>
      <p:sp>
        <p:nvSpPr>
          <p:cNvPr id="11" name="Рисунок 2"/>
          <p:cNvSpPr>
            <a:spLocks noGrp="1"/>
          </p:cNvSpPr>
          <p:nvPr>
            <p:ph type="pic" sz="quarter" idx="17"/>
          </p:nvPr>
        </p:nvSpPr>
        <p:spPr>
          <a:xfrm>
            <a:off x="5922491" y="4548104"/>
            <a:ext cx="1919288" cy="817562"/>
          </a:xfrm>
        </p:spPr>
        <p:txBody>
          <a:bodyPr/>
          <a:lstStyle/>
          <a:p>
            <a:endParaRPr lang="ru-RU"/>
          </a:p>
        </p:txBody>
      </p:sp>
      <p:sp>
        <p:nvSpPr>
          <p:cNvPr id="12" name="Рисунок 2"/>
          <p:cNvSpPr>
            <a:spLocks noGrp="1"/>
          </p:cNvSpPr>
          <p:nvPr>
            <p:ph type="pic" sz="quarter" idx="18"/>
          </p:nvPr>
        </p:nvSpPr>
        <p:spPr>
          <a:xfrm>
            <a:off x="8935322" y="4548104"/>
            <a:ext cx="1919288" cy="817562"/>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6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1369616" y="2290220"/>
            <a:ext cx="1919288" cy="1796297"/>
          </a:xfrm>
        </p:spPr>
        <p:txBody>
          <a:bodyPr/>
          <a:lstStyle/>
          <a:p>
            <a:endParaRPr lang="ru-RU"/>
          </a:p>
        </p:txBody>
      </p:sp>
      <p:sp>
        <p:nvSpPr>
          <p:cNvPr id="8" name="Рисунок 2"/>
          <p:cNvSpPr>
            <a:spLocks noGrp="1"/>
          </p:cNvSpPr>
          <p:nvPr>
            <p:ph type="pic" sz="quarter" idx="14"/>
          </p:nvPr>
        </p:nvSpPr>
        <p:spPr>
          <a:xfrm>
            <a:off x="3885143" y="2290220"/>
            <a:ext cx="1919288" cy="1796296"/>
          </a:xfrm>
        </p:spPr>
        <p:txBody>
          <a:bodyPr/>
          <a:lstStyle/>
          <a:p>
            <a:endParaRPr lang="ru-RU"/>
          </a:p>
        </p:txBody>
      </p:sp>
      <p:sp>
        <p:nvSpPr>
          <p:cNvPr id="9" name="Рисунок 2"/>
          <p:cNvSpPr>
            <a:spLocks noGrp="1"/>
          </p:cNvSpPr>
          <p:nvPr>
            <p:ph type="pic" sz="quarter" idx="15"/>
          </p:nvPr>
        </p:nvSpPr>
        <p:spPr>
          <a:xfrm>
            <a:off x="6400670" y="2290220"/>
            <a:ext cx="1919288" cy="1796296"/>
          </a:xfrm>
        </p:spPr>
        <p:txBody>
          <a:bodyPr/>
          <a:lstStyle/>
          <a:p>
            <a:endParaRPr lang="ru-RU"/>
          </a:p>
        </p:txBody>
      </p:sp>
      <p:sp>
        <p:nvSpPr>
          <p:cNvPr id="10" name="Рисунок 2"/>
          <p:cNvSpPr>
            <a:spLocks noGrp="1"/>
          </p:cNvSpPr>
          <p:nvPr>
            <p:ph type="pic" sz="quarter" idx="16"/>
          </p:nvPr>
        </p:nvSpPr>
        <p:spPr>
          <a:xfrm>
            <a:off x="8916197" y="2290220"/>
            <a:ext cx="1919288" cy="1796296"/>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0" y="0"/>
            <a:ext cx="12192000" cy="2277979"/>
          </a:xfrm>
        </p:spPr>
        <p:txBody>
          <a:bodyPr/>
          <a:lstStyle/>
          <a:p>
            <a:endParaRPr lang="ru-RU"/>
          </a:p>
        </p:txBody>
      </p:sp>
      <p:sp>
        <p:nvSpPr>
          <p:cNvPr id="11" name="Рисунок 5"/>
          <p:cNvSpPr>
            <a:spLocks noGrp="1"/>
          </p:cNvSpPr>
          <p:nvPr>
            <p:ph type="pic" sz="quarter" idx="11"/>
          </p:nvPr>
        </p:nvSpPr>
        <p:spPr>
          <a:xfrm>
            <a:off x="5136428" y="3207363"/>
            <a:ext cx="1919143" cy="1919143"/>
          </a:xfrm>
          <a:custGeom>
            <a:avLst/>
            <a:gdLst>
              <a:gd name="connsiteX0" fmla="*/ 959065 w 1919143"/>
              <a:gd name="connsiteY0" fmla="*/ 1 h 1919143"/>
              <a:gd name="connsiteX1" fmla="*/ 1307851 w 1919143"/>
              <a:gd name="connsiteY1" fmla="*/ 144257 h 1919143"/>
              <a:gd name="connsiteX2" fmla="*/ 1774518 w 1919143"/>
              <a:gd name="connsiteY2" fmla="*/ 610430 h 1919143"/>
              <a:gd name="connsiteX3" fmla="*/ 1774887 w 1919143"/>
              <a:gd name="connsiteY3" fmla="*/ 1307851 h 1919143"/>
              <a:gd name="connsiteX4" fmla="*/ 1308714 w 1919143"/>
              <a:gd name="connsiteY4" fmla="*/ 1774518 h 1919143"/>
              <a:gd name="connsiteX5" fmla="*/ 611293 w 1919143"/>
              <a:gd name="connsiteY5" fmla="*/ 1774887 h 1919143"/>
              <a:gd name="connsiteX6" fmla="*/ 144626 w 1919143"/>
              <a:gd name="connsiteY6" fmla="*/ 1308714 h 1919143"/>
              <a:gd name="connsiteX7" fmla="*/ 144257 w 1919143"/>
              <a:gd name="connsiteY7" fmla="*/ 611293 h 1919143"/>
              <a:gd name="connsiteX8" fmla="*/ 610431 w 1919143"/>
              <a:gd name="connsiteY8" fmla="*/ 144626 h 1919143"/>
              <a:gd name="connsiteX9" fmla="*/ 959065 w 1919143"/>
              <a:gd name="connsiteY9" fmla="*/ 1 h 1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143" h="1919143">
                <a:moveTo>
                  <a:pt x="959065" y="1"/>
                </a:moveTo>
                <a:cubicBezTo>
                  <a:pt x="1085273" y="-66"/>
                  <a:pt x="1211507" y="48014"/>
                  <a:pt x="1307851" y="144257"/>
                </a:cubicBezTo>
                <a:lnTo>
                  <a:pt x="1774518" y="610430"/>
                </a:lnTo>
                <a:cubicBezTo>
                  <a:pt x="1967208" y="802916"/>
                  <a:pt x="1967373" y="1115162"/>
                  <a:pt x="1774887" y="1307851"/>
                </a:cubicBezTo>
                <a:lnTo>
                  <a:pt x="1308714" y="1774518"/>
                </a:lnTo>
                <a:cubicBezTo>
                  <a:pt x="1116228" y="1967208"/>
                  <a:pt x="803983" y="1967373"/>
                  <a:pt x="611293" y="1774887"/>
                </a:cubicBezTo>
                <a:lnTo>
                  <a:pt x="144626" y="1308714"/>
                </a:lnTo>
                <a:cubicBezTo>
                  <a:pt x="-48063" y="1116228"/>
                  <a:pt x="-48229" y="803983"/>
                  <a:pt x="144257" y="611293"/>
                </a:cubicBezTo>
                <a:lnTo>
                  <a:pt x="610431" y="144626"/>
                </a:lnTo>
                <a:cubicBezTo>
                  <a:pt x="706674" y="48281"/>
                  <a:pt x="832856" y="68"/>
                  <a:pt x="959065" y="1"/>
                </a:cubicBezTo>
                <a:close/>
              </a:path>
            </a:pathLst>
          </a:custGeom>
        </p:spPr>
        <p:txBody>
          <a:bodyPr wrap="square">
            <a:noAutofit/>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1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0" y="0"/>
            <a:ext cx="3305908" cy="6858000"/>
          </a:xfrm>
        </p:spPr>
        <p:txBody>
          <a:bodyPr/>
          <a:lstStyle/>
          <a:p>
            <a:endParaRPr lang="ru-RU"/>
          </a:p>
        </p:txBody>
      </p:sp>
      <p:sp>
        <p:nvSpPr>
          <p:cNvPr id="4" name="Рисунок 2"/>
          <p:cNvSpPr>
            <a:spLocks noGrp="1"/>
          </p:cNvSpPr>
          <p:nvPr>
            <p:ph type="pic" sz="quarter" idx="14"/>
          </p:nvPr>
        </p:nvSpPr>
        <p:spPr>
          <a:xfrm>
            <a:off x="8886092" y="0"/>
            <a:ext cx="3305908" cy="6858000"/>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2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0" y="0"/>
            <a:ext cx="3305908" cy="6858000"/>
          </a:xfrm>
        </p:spPr>
        <p:txBody>
          <a:bodyPr/>
          <a:lstStyle/>
          <a:p>
            <a:endParaRPr lang="ru-RU"/>
          </a:p>
        </p:txBody>
      </p:sp>
      <p:sp>
        <p:nvSpPr>
          <p:cNvPr id="4" name="Рисунок 2"/>
          <p:cNvSpPr>
            <a:spLocks noGrp="1"/>
          </p:cNvSpPr>
          <p:nvPr>
            <p:ph type="pic" sz="quarter" idx="14"/>
          </p:nvPr>
        </p:nvSpPr>
        <p:spPr>
          <a:xfrm>
            <a:off x="3305908" y="0"/>
            <a:ext cx="3305908" cy="6858000"/>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3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3"/>
          </p:nvPr>
        </p:nvSpPr>
        <p:spPr>
          <a:xfrm>
            <a:off x="5580184" y="0"/>
            <a:ext cx="3305908" cy="6858000"/>
          </a:xfrm>
        </p:spPr>
        <p:txBody>
          <a:bodyPr/>
          <a:lstStyle/>
          <a:p>
            <a:endParaRPr lang="ru-RU"/>
          </a:p>
        </p:txBody>
      </p:sp>
      <p:sp>
        <p:nvSpPr>
          <p:cNvPr id="4" name="Рисунок 2"/>
          <p:cNvSpPr>
            <a:spLocks noGrp="1"/>
          </p:cNvSpPr>
          <p:nvPr>
            <p:ph type="pic" sz="quarter" idx="14"/>
          </p:nvPr>
        </p:nvSpPr>
        <p:spPr>
          <a:xfrm>
            <a:off x="8886092" y="0"/>
            <a:ext cx="3305908" cy="6858000"/>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4_Вертикальный заголовок и текст">
    <p:spTree>
      <p:nvGrpSpPr>
        <p:cNvPr id="1" name=""/>
        <p:cNvGrpSpPr/>
        <p:nvPr/>
      </p:nvGrpSpPr>
      <p:grpSpPr>
        <a:xfrm>
          <a:off x="0" y="0"/>
          <a:ext cx="0" cy="0"/>
          <a:chOff x="0" y="0"/>
          <a:chExt cx="0" cy="0"/>
        </a:xfrm>
      </p:grpSpPr>
      <p:sp>
        <p:nvSpPr>
          <p:cNvPr id="4" name="Рисунок 2"/>
          <p:cNvSpPr>
            <a:spLocks noGrp="1"/>
          </p:cNvSpPr>
          <p:nvPr>
            <p:ph type="pic" sz="quarter" idx="14"/>
          </p:nvPr>
        </p:nvSpPr>
        <p:spPr>
          <a:xfrm>
            <a:off x="8886092" y="0"/>
            <a:ext cx="3305908" cy="6858000"/>
          </a:xfrm>
        </p:spPr>
        <p:txBody>
          <a:bodyPr/>
          <a:lstStyle/>
          <a:p>
            <a:endParaRPr lang="ru-RU"/>
          </a:p>
        </p:txBody>
      </p:sp>
      <p:sp>
        <p:nvSpPr>
          <p:cNvPr id="9" name="Рисунок 2"/>
          <p:cNvSpPr>
            <a:spLocks noGrp="1"/>
          </p:cNvSpPr>
          <p:nvPr>
            <p:ph type="pic" sz="quarter" idx="17"/>
          </p:nvPr>
        </p:nvSpPr>
        <p:spPr>
          <a:xfrm>
            <a:off x="5580184" y="4546502"/>
            <a:ext cx="3305908" cy="2311498"/>
          </a:xfrm>
        </p:spPr>
        <p:txBody>
          <a:bodyPr/>
          <a:lstStyle/>
          <a:p>
            <a:endParaRPr lang="ru-RU"/>
          </a:p>
        </p:txBody>
      </p:sp>
      <p:sp>
        <p:nvSpPr>
          <p:cNvPr id="10" name="Рисунок 2"/>
          <p:cNvSpPr>
            <a:spLocks noGrp="1"/>
          </p:cNvSpPr>
          <p:nvPr>
            <p:ph type="pic" sz="quarter" idx="18"/>
          </p:nvPr>
        </p:nvSpPr>
        <p:spPr>
          <a:xfrm>
            <a:off x="5580184" y="2273251"/>
            <a:ext cx="3305908" cy="2311498"/>
          </a:xfrm>
        </p:spPr>
        <p:txBody>
          <a:bodyPr/>
          <a:lstStyle/>
          <a:p>
            <a:endParaRPr lang="ru-RU"/>
          </a:p>
        </p:txBody>
      </p:sp>
      <p:sp>
        <p:nvSpPr>
          <p:cNvPr id="11" name="Рисунок 2"/>
          <p:cNvSpPr>
            <a:spLocks noGrp="1"/>
          </p:cNvSpPr>
          <p:nvPr>
            <p:ph type="pic" sz="quarter" idx="19"/>
          </p:nvPr>
        </p:nvSpPr>
        <p:spPr>
          <a:xfrm>
            <a:off x="5580184" y="-1"/>
            <a:ext cx="3305908" cy="2318871"/>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5_Вертикальный заголовок и текст">
    <p:spTree>
      <p:nvGrpSpPr>
        <p:cNvPr id="1" name=""/>
        <p:cNvGrpSpPr/>
        <p:nvPr/>
      </p:nvGrpSpPr>
      <p:grpSpPr>
        <a:xfrm>
          <a:off x="0" y="0"/>
          <a:ext cx="0" cy="0"/>
          <a:chOff x="0" y="0"/>
          <a:chExt cx="0" cy="0"/>
        </a:xfrm>
      </p:grpSpPr>
      <p:sp>
        <p:nvSpPr>
          <p:cNvPr id="4" name="Рисунок 2"/>
          <p:cNvSpPr>
            <a:spLocks noGrp="1"/>
          </p:cNvSpPr>
          <p:nvPr>
            <p:ph type="pic" sz="quarter" idx="14"/>
          </p:nvPr>
        </p:nvSpPr>
        <p:spPr>
          <a:xfrm>
            <a:off x="0" y="0"/>
            <a:ext cx="3305908" cy="6858000"/>
          </a:xfrm>
        </p:spPr>
        <p:txBody>
          <a:bodyPr/>
          <a:lstStyle/>
          <a:p>
            <a:endParaRPr lang="ru-RU"/>
          </a:p>
        </p:txBody>
      </p:sp>
      <p:sp>
        <p:nvSpPr>
          <p:cNvPr id="9" name="Рисунок 2"/>
          <p:cNvSpPr>
            <a:spLocks noGrp="1"/>
          </p:cNvSpPr>
          <p:nvPr>
            <p:ph type="pic" sz="quarter" idx="17"/>
          </p:nvPr>
        </p:nvSpPr>
        <p:spPr>
          <a:xfrm>
            <a:off x="3305908" y="4546502"/>
            <a:ext cx="3305908" cy="2311498"/>
          </a:xfrm>
        </p:spPr>
        <p:txBody>
          <a:bodyPr/>
          <a:lstStyle/>
          <a:p>
            <a:endParaRPr lang="ru-RU"/>
          </a:p>
        </p:txBody>
      </p:sp>
      <p:sp>
        <p:nvSpPr>
          <p:cNvPr id="10" name="Рисунок 2"/>
          <p:cNvSpPr>
            <a:spLocks noGrp="1"/>
          </p:cNvSpPr>
          <p:nvPr>
            <p:ph type="pic" sz="quarter" idx="18"/>
          </p:nvPr>
        </p:nvSpPr>
        <p:spPr>
          <a:xfrm>
            <a:off x="3305908" y="2273251"/>
            <a:ext cx="3305908" cy="2311498"/>
          </a:xfrm>
        </p:spPr>
        <p:txBody>
          <a:bodyPr/>
          <a:lstStyle/>
          <a:p>
            <a:endParaRPr lang="ru-RU"/>
          </a:p>
        </p:txBody>
      </p:sp>
      <p:sp>
        <p:nvSpPr>
          <p:cNvPr id="11" name="Рисунок 2"/>
          <p:cNvSpPr>
            <a:spLocks noGrp="1"/>
          </p:cNvSpPr>
          <p:nvPr>
            <p:ph type="pic" sz="quarter" idx="19"/>
          </p:nvPr>
        </p:nvSpPr>
        <p:spPr>
          <a:xfrm>
            <a:off x="3305908" y="-1"/>
            <a:ext cx="3305908" cy="2318871"/>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5FEC60-52DE-004B-9B2A-2EA93C622AB5}"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2CC09-93A9-A24C-93A0-A29A9C7BD7A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6_Вертикальный заголовок и текст">
    <p:spTree>
      <p:nvGrpSpPr>
        <p:cNvPr id="1" name=""/>
        <p:cNvGrpSpPr/>
        <p:nvPr/>
      </p:nvGrpSpPr>
      <p:grpSpPr>
        <a:xfrm>
          <a:off x="0" y="0"/>
          <a:ext cx="0" cy="0"/>
          <a:chOff x="0" y="0"/>
          <a:chExt cx="0" cy="0"/>
        </a:xfrm>
      </p:grpSpPr>
      <p:sp>
        <p:nvSpPr>
          <p:cNvPr id="9" name="Рисунок 2"/>
          <p:cNvSpPr>
            <a:spLocks noGrp="1"/>
          </p:cNvSpPr>
          <p:nvPr>
            <p:ph type="pic" sz="quarter" idx="17"/>
          </p:nvPr>
        </p:nvSpPr>
        <p:spPr>
          <a:xfrm>
            <a:off x="8261684" y="721107"/>
            <a:ext cx="3160295" cy="2707893"/>
          </a:xfrm>
        </p:spPr>
        <p:txBody>
          <a:bodyPr/>
          <a:lstStyle/>
          <a:p>
            <a:endParaRPr lang="ru-RU"/>
          </a:p>
        </p:txBody>
      </p:sp>
      <p:sp>
        <p:nvSpPr>
          <p:cNvPr id="11" name="Рисунок 2"/>
          <p:cNvSpPr>
            <a:spLocks noGrp="1"/>
          </p:cNvSpPr>
          <p:nvPr>
            <p:ph type="pic" sz="quarter" idx="19"/>
          </p:nvPr>
        </p:nvSpPr>
        <p:spPr>
          <a:xfrm>
            <a:off x="771254" y="721108"/>
            <a:ext cx="7490430" cy="2707892"/>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7_Вертикальный заголовок и текст">
    <p:spTree>
      <p:nvGrpSpPr>
        <p:cNvPr id="1" name=""/>
        <p:cNvGrpSpPr/>
        <p:nvPr/>
      </p:nvGrpSpPr>
      <p:grpSpPr>
        <a:xfrm>
          <a:off x="0" y="0"/>
          <a:ext cx="0" cy="0"/>
          <a:chOff x="0" y="0"/>
          <a:chExt cx="0" cy="0"/>
        </a:xfrm>
      </p:grpSpPr>
      <p:sp>
        <p:nvSpPr>
          <p:cNvPr id="11" name="Рисунок 2"/>
          <p:cNvSpPr>
            <a:spLocks noGrp="1"/>
          </p:cNvSpPr>
          <p:nvPr>
            <p:ph type="pic" sz="quarter" idx="19"/>
          </p:nvPr>
        </p:nvSpPr>
        <p:spPr>
          <a:xfrm>
            <a:off x="3931549" y="2075054"/>
            <a:ext cx="7490430" cy="2707892"/>
          </a:xfrm>
        </p:spPr>
        <p:txBody>
          <a:bodyPr/>
          <a:lstStyle/>
          <a:p>
            <a:endParaRPr lang="ru-RU"/>
          </a:p>
        </p:txBody>
      </p:sp>
      <p:sp>
        <p:nvSpPr>
          <p:cNvPr id="4" name="Рисунок 2"/>
          <p:cNvSpPr>
            <a:spLocks noGrp="1"/>
          </p:cNvSpPr>
          <p:nvPr>
            <p:ph type="pic" sz="quarter" idx="20"/>
          </p:nvPr>
        </p:nvSpPr>
        <p:spPr>
          <a:xfrm>
            <a:off x="771254" y="2075054"/>
            <a:ext cx="3160295" cy="2707893"/>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8_Вертикальный заголовок и текст">
    <p:spTree>
      <p:nvGrpSpPr>
        <p:cNvPr id="1" name=""/>
        <p:cNvGrpSpPr/>
        <p:nvPr/>
      </p:nvGrpSpPr>
      <p:grpSpPr>
        <a:xfrm>
          <a:off x="0" y="0"/>
          <a:ext cx="0" cy="0"/>
          <a:chOff x="0" y="0"/>
          <a:chExt cx="0" cy="0"/>
        </a:xfrm>
      </p:grpSpPr>
      <p:sp>
        <p:nvSpPr>
          <p:cNvPr id="5" name="Рисунок 2"/>
          <p:cNvSpPr>
            <a:spLocks noGrp="1"/>
          </p:cNvSpPr>
          <p:nvPr>
            <p:ph type="pic" sz="quarter" idx="19"/>
          </p:nvPr>
        </p:nvSpPr>
        <p:spPr>
          <a:xfrm>
            <a:off x="4443046" y="2053389"/>
            <a:ext cx="3305908" cy="2318871"/>
          </a:xfrm>
        </p:spPr>
        <p:txBody>
          <a:bodyPr/>
          <a:lstStyle/>
          <a:p>
            <a:endParaRPr lang="ru-RU"/>
          </a:p>
        </p:txBody>
      </p:sp>
      <p:sp>
        <p:nvSpPr>
          <p:cNvPr id="6" name="Рисунок 2"/>
          <p:cNvSpPr>
            <a:spLocks noGrp="1"/>
          </p:cNvSpPr>
          <p:nvPr>
            <p:ph type="pic" sz="quarter" idx="20"/>
          </p:nvPr>
        </p:nvSpPr>
        <p:spPr>
          <a:xfrm>
            <a:off x="600961" y="2053388"/>
            <a:ext cx="3305908" cy="2318871"/>
          </a:xfrm>
        </p:spPr>
        <p:txBody>
          <a:bodyPr/>
          <a:lstStyle/>
          <a:p>
            <a:endParaRPr lang="ru-RU"/>
          </a:p>
        </p:txBody>
      </p:sp>
      <p:sp>
        <p:nvSpPr>
          <p:cNvPr id="7" name="Рисунок 2"/>
          <p:cNvSpPr>
            <a:spLocks noGrp="1"/>
          </p:cNvSpPr>
          <p:nvPr>
            <p:ph type="pic" sz="quarter" idx="21"/>
          </p:nvPr>
        </p:nvSpPr>
        <p:spPr>
          <a:xfrm>
            <a:off x="8285131" y="2053387"/>
            <a:ext cx="3305908" cy="2318871"/>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9_Вертикальный заголовок и текст">
    <p:spTree>
      <p:nvGrpSpPr>
        <p:cNvPr id="1" name=""/>
        <p:cNvGrpSpPr/>
        <p:nvPr/>
      </p:nvGrpSpPr>
      <p:grpSpPr>
        <a:xfrm>
          <a:off x="0" y="0"/>
          <a:ext cx="0" cy="0"/>
          <a:chOff x="0" y="0"/>
          <a:chExt cx="0" cy="0"/>
        </a:xfrm>
      </p:grpSpPr>
      <p:sp>
        <p:nvSpPr>
          <p:cNvPr id="5" name="Рисунок 2"/>
          <p:cNvSpPr>
            <a:spLocks noGrp="1"/>
          </p:cNvSpPr>
          <p:nvPr>
            <p:ph type="pic" sz="quarter" idx="19"/>
          </p:nvPr>
        </p:nvSpPr>
        <p:spPr>
          <a:xfrm>
            <a:off x="4330751" y="882312"/>
            <a:ext cx="3305908" cy="2318871"/>
          </a:xfrm>
        </p:spPr>
        <p:txBody>
          <a:bodyPr/>
          <a:lstStyle/>
          <a:p>
            <a:endParaRPr lang="ru-RU"/>
          </a:p>
        </p:txBody>
      </p:sp>
      <p:sp>
        <p:nvSpPr>
          <p:cNvPr id="6" name="Рисунок 2"/>
          <p:cNvSpPr>
            <a:spLocks noGrp="1"/>
          </p:cNvSpPr>
          <p:nvPr>
            <p:ph type="pic" sz="quarter" idx="20"/>
          </p:nvPr>
        </p:nvSpPr>
        <p:spPr>
          <a:xfrm>
            <a:off x="4330751" y="3717758"/>
            <a:ext cx="3305908" cy="2318871"/>
          </a:xfrm>
        </p:spPr>
        <p:txBody>
          <a:bodyPr/>
          <a:lstStyle/>
          <a:p>
            <a:endParaRPr lang="ru-RU"/>
          </a:p>
        </p:txBody>
      </p:sp>
      <p:sp>
        <p:nvSpPr>
          <p:cNvPr id="7" name="Рисунок 2"/>
          <p:cNvSpPr>
            <a:spLocks noGrp="1"/>
          </p:cNvSpPr>
          <p:nvPr>
            <p:ph type="pic" sz="quarter" idx="21"/>
          </p:nvPr>
        </p:nvSpPr>
        <p:spPr>
          <a:xfrm>
            <a:off x="8188879" y="882313"/>
            <a:ext cx="3305908" cy="2318871"/>
          </a:xfrm>
        </p:spPr>
        <p:txBody>
          <a:bodyPr/>
          <a:lstStyle/>
          <a:p>
            <a:endParaRPr lang="ru-RU"/>
          </a:p>
        </p:txBody>
      </p:sp>
      <p:sp>
        <p:nvSpPr>
          <p:cNvPr id="8" name="Рисунок 2"/>
          <p:cNvSpPr>
            <a:spLocks noGrp="1"/>
          </p:cNvSpPr>
          <p:nvPr>
            <p:ph type="pic" sz="quarter" idx="22"/>
          </p:nvPr>
        </p:nvSpPr>
        <p:spPr>
          <a:xfrm>
            <a:off x="8188879" y="3717758"/>
            <a:ext cx="3305908" cy="2318871"/>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3_Вертикальный заголовок и текст">
    <p:spTree>
      <p:nvGrpSpPr>
        <p:cNvPr id="1" name=""/>
        <p:cNvGrpSpPr/>
        <p:nvPr/>
      </p:nvGrpSpPr>
      <p:grpSpPr>
        <a:xfrm>
          <a:off x="0" y="0"/>
          <a:ext cx="0" cy="0"/>
          <a:chOff x="0" y="0"/>
          <a:chExt cx="0" cy="0"/>
        </a:xfrm>
      </p:grpSpPr>
      <p:sp>
        <p:nvSpPr>
          <p:cNvPr id="5" name="Рисунок 2"/>
          <p:cNvSpPr>
            <a:spLocks noGrp="1"/>
          </p:cNvSpPr>
          <p:nvPr>
            <p:ph type="pic" sz="quarter" idx="19"/>
          </p:nvPr>
        </p:nvSpPr>
        <p:spPr>
          <a:xfrm>
            <a:off x="1138989" y="2220258"/>
            <a:ext cx="3305908" cy="2318871"/>
          </a:xfrm>
        </p:spPr>
        <p:txBody>
          <a:bodyPr/>
          <a:lstStyle/>
          <a:p>
            <a:endParaRPr lang="ru-RU"/>
          </a:p>
        </p:txBody>
      </p:sp>
      <p:sp>
        <p:nvSpPr>
          <p:cNvPr id="8" name="Рисунок 2"/>
          <p:cNvSpPr>
            <a:spLocks noGrp="1"/>
          </p:cNvSpPr>
          <p:nvPr>
            <p:ph type="pic" sz="quarter" idx="22"/>
          </p:nvPr>
        </p:nvSpPr>
        <p:spPr>
          <a:xfrm>
            <a:off x="4444897" y="4539129"/>
            <a:ext cx="3305908" cy="2318871"/>
          </a:xfrm>
        </p:spPr>
        <p:txBody>
          <a:bodyPr/>
          <a:lstStyle/>
          <a:p>
            <a:endParaRPr lang="ru-RU"/>
          </a:p>
        </p:txBody>
      </p:sp>
      <p:sp>
        <p:nvSpPr>
          <p:cNvPr id="10" name="Рисунок 2"/>
          <p:cNvSpPr>
            <a:spLocks noGrp="1"/>
          </p:cNvSpPr>
          <p:nvPr>
            <p:ph type="pic" sz="quarter" idx="23"/>
          </p:nvPr>
        </p:nvSpPr>
        <p:spPr>
          <a:xfrm>
            <a:off x="7750805" y="2220258"/>
            <a:ext cx="3305908" cy="2318871"/>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0_Вертикальный заголовок и текст">
    <p:spTree>
      <p:nvGrpSpPr>
        <p:cNvPr id="1" name=""/>
        <p:cNvGrpSpPr/>
        <p:nvPr/>
      </p:nvGrpSpPr>
      <p:grpSpPr>
        <a:xfrm>
          <a:off x="0" y="0"/>
          <a:ext cx="0" cy="0"/>
          <a:chOff x="0" y="0"/>
          <a:chExt cx="0" cy="0"/>
        </a:xfrm>
      </p:grpSpPr>
      <p:sp>
        <p:nvSpPr>
          <p:cNvPr id="5" name="Рисунок 2"/>
          <p:cNvSpPr>
            <a:spLocks noGrp="1"/>
          </p:cNvSpPr>
          <p:nvPr>
            <p:ph type="pic" sz="quarter" idx="19"/>
          </p:nvPr>
        </p:nvSpPr>
        <p:spPr>
          <a:xfrm>
            <a:off x="5580184" y="1110129"/>
            <a:ext cx="3305908" cy="2318871"/>
          </a:xfrm>
        </p:spPr>
        <p:txBody>
          <a:bodyPr/>
          <a:lstStyle/>
          <a:p>
            <a:endParaRPr lang="ru-RU"/>
          </a:p>
        </p:txBody>
      </p:sp>
      <p:sp>
        <p:nvSpPr>
          <p:cNvPr id="6" name="Рисунок 2"/>
          <p:cNvSpPr>
            <a:spLocks noGrp="1"/>
          </p:cNvSpPr>
          <p:nvPr>
            <p:ph type="pic" sz="quarter" idx="20"/>
          </p:nvPr>
        </p:nvSpPr>
        <p:spPr>
          <a:xfrm>
            <a:off x="5580184" y="3429000"/>
            <a:ext cx="3305908" cy="2318871"/>
          </a:xfrm>
        </p:spPr>
        <p:txBody>
          <a:bodyPr/>
          <a:lstStyle/>
          <a:p>
            <a:endParaRPr lang="ru-RU"/>
          </a:p>
        </p:txBody>
      </p:sp>
      <p:sp>
        <p:nvSpPr>
          <p:cNvPr id="7" name="Рисунок 2"/>
          <p:cNvSpPr>
            <a:spLocks noGrp="1"/>
          </p:cNvSpPr>
          <p:nvPr>
            <p:ph type="pic" sz="quarter" idx="21"/>
          </p:nvPr>
        </p:nvSpPr>
        <p:spPr>
          <a:xfrm>
            <a:off x="8886092" y="1110130"/>
            <a:ext cx="3305908" cy="2318871"/>
          </a:xfrm>
        </p:spPr>
        <p:txBody>
          <a:bodyPr/>
          <a:lstStyle/>
          <a:p>
            <a:endParaRPr lang="ru-RU"/>
          </a:p>
        </p:txBody>
      </p:sp>
      <p:sp>
        <p:nvSpPr>
          <p:cNvPr id="8" name="Рисунок 2"/>
          <p:cNvSpPr>
            <a:spLocks noGrp="1"/>
          </p:cNvSpPr>
          <p:nvPr>
            <p:ph type="pic" sz="quarter" idx="22"/>
          </p:nvPr>
        </p:nvSpPr>
        <p:spPr>
          <a:xfrm>
            <a:off x="8886092" y="3429000"/>
            <a:ext cx="3305908" cy="2318871"/>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1_Вертикальный заголовок и текст">
    <p:spTree>
      <p:nvGrpSpPr>
        <p:cNvPr id="1" name=""/>
        <p:cNvGrpSpPr/>
        <p:nvPr/>
      </p:nvGrpSpPr>
      <p:grpSpPr>
        <a:xfrm>
          <a:off x="0" y="0"/>
          <a:ext cx="0" cy="0"/>
          <a:chOff x="0" y="0"/>
          <a:chExt cx="0" cy="0"/>
        </a:xfrm>
      </p:grpSpPr>
      <p:sp>
        <p:nvSpPr>
          <p:cNvPr id="9" name="Рисунок 2"/>
          <p:cNvSpPr>
            <a:spLocks noGrp="1"/>
          </p:cNvSpPr>
          <p:nvPr>
            <p:ph type="pic" sz="quarter" idx="20"/>
          </p:nvPr>
        </p:nvSpPr>
        <p:spPr>
          <a:xfrm>
            <a:off x="3031958" y="-1"/>
            <a:ext cx="3064043" cy="6858001"/>
          </a:xfrm>
        </p:spPr>
        <p:txBody>
          <a:bodyPr/>
          <a:lstStyle/>
          <a:p>
            <a:endParaRPr lang="ru-RU"/>
          </a:p>
        </p:txBody>
      </p:sp>
      <p:sp>
        <p:nvSpPr>
          <p:cNvPr id="10" name="Рисунок 2"/>
          <p:cNvSpPr>
            <a:spLocks noGrp="1"/>
          </p:cNvSpPr>
          <p:nvPr>
            <p:ph type="pic" sz="quarter" idx="21"/>
          </p:nvPr>
        </p:nvSpPr>
        <p:spPr>
          <a:xfrm>
            <a:off x="0" y="0"/>
            <a:ext cx="3031958" cy="6858000"/>
          </a:xfrm>
        </p:spPr>
        <p:txBody>
          <a:bodyPr/>
          <a:lstStyle/>
          <a:p>
            <a:endParaRPr lang="ru-RU"/>
          </a:p>
        </p:txBody>
      </p:sp>
      <p:sp>
        <p:nvSpPr>
          <p:cNvPr id="11" name="Рисунок 2"/>
          <p:cNvSpPr>
            <a:spLocks noGrp="1"/>
          </p:cNvSpPr>
          <p:nvPr>
            <p:ph type="pic" sz="quarter" idx="22"/>
          </p:nvPr>
        </p:nvSpPr>
        <p:spPr>
          <a:xfrm>
            <a:off x="9127959" y="-2"/>
            <a:ext cx="3064043" cy="6858002"/>
          </a:xfrm>
        </p:spPr>
        <p:txBody>
          <a:bodyPr/>
          <a:lstStyle/>
          <a:p>
            <a:endParaRPr lang="ru-RU"/>
          </a:p>
        </p:txBody>
      </p:sp>
      <p:sp>
        <p:nvSpPr>
          <p:cNvPr id="12" name="Рисунок 2"/>
          <p:cNvSpPr>
            <a:spLocks noGrp="1"/>
          </p:cNvSpPr>
          <p:nvPr>
            <p:ph type="pic" sz="quarter" idx="23"/>
          </p:nvPr>
        </p:nvSpPr>
        <p:spPr>
          <a:xfrm>
            <a:off x="6096001" y="-1"/>
            <a:ext cx="3031958" cy="6858001"/>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2_Вертикальный заголовок и текст">
    <p:spTree>
      <p:nvGrpSpPr>
        <p:cNvPr id="1" name=""/>
        <p:cNvGrpSpPr/>
        <p:nvPr/>
      </p:nvGrpSpPr>
      <p:grpSpPr>
        <a:xfrm>
          <a:off x="0" y="0"/>
          <a:ext cx="0" cy="0"/>
          <a:chOff x="0" y="0"/>
          <a:chExt cx="0" cy="0"/>
        </a:xfrm>
      </p:grpSpPr>
      <p:sp>
        <p:nvSpPr>
          <p:cNvPr id="6" name="Рисунок 2"/>
          <p:cNvSpPr>
            <a:spLocks noGrp="1"/>
          </p:cNvSpPr>
          <p:nvPr>
            <p:ph type="pic" sz="quarter" idx="19"/>
          </p:nvPr>
        </p:nvSpPr>
        <p:spPr>
          <a:xfrm>
            <a:off x="0" y="0"/>
            <a:ext cx="2823411" cy="2038922"/>
          </a:xfrm>
        </p:spPr>
        <p:txBody>
          <a:bodyPr/>
          <a:lstStyle/>
          <a:p>
            <a:endParaRPr lang="ru-RU"/>
          </a:p>
        </p:txBody>
      </p:sp>
      <p:sp>
        <p:nvSpPr>
          <p:cNvPr id="7" name="Рисунок 2"/>
          <p:cNvSpPr>
            <a:spLocks noGrp="1"/>
          </p:cNvSpPr>
          <p:nvPr>
            <p:ph type="pic" sz="quarter" idx="20"/>
          </p:nvPr>
        </p:nvSpPr>
        <p:spPr>
          <a:xfrm>
            <a:off x="2823411" y="0"/>
            <a:ext cx="3593431" cy="4028143"/>
          </a:xfrm>
        </p:spPr>
        <p:txBody>
          <a:bodyPr/>
          <a:lstStyle/>
          <a:p>
            <a:endParaRPr lang="ru-RU"/>
          </a:p>
        </p:txBody>
      </p:sp>
      <p:sp>
        <p:nvSpPr>
          <p:cNvPr id="8" name="Рисунок 2"/>
          <p:cNvSpPr>
            <a:spLocks noGrp="1"/>
          </p:cNvSpPr>
          <p:nvPr>
            <p:ph type="pic" sz="quarter" idx="21"/>
          </p:nvPr>
        </p:nvSpPr>
        <p:spPr>
          <a:xfrm>
            <a:off x="0" y="4028143"/>
            <a:ext cx="6416842" cy="2822624"/>
          </a:xfrm>
        </p:spPr>
        <p:txBody>
          <a:bodyPr/>
          <a:lstStyle/>
          <a:p>
            <a:endParaRPr lang="ru-RU"/>
          </a:p>
        </p:txBody>
      </p:sp>
      <p:sp>
        <p:nvSpPr>
          <p:cNvPr id="14" name="Рисунок 2"/>
          <p:cNvSpPr>
            <a:spLocks noGrp="1"/>
          </p:cNvSpPr>
          <p:nvPr>
            <p:ph type="pic" sz="quarter" idx="22"/>
          </p:nvPr>
        </p:nvSpPr>
        <p:spPr>
          <a:xfrm>
            <a:off x="0" y="2038922"/>
            <a:ext cx="2823411" cy="1989221"/>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Вертикальный заголовок и текст">
    <p:spTree>
      <p:nvGrpSpPr>
        <p:cNvPr id="1" name=""/>
        <p:cNvGrpSpPr/>
        <p:nvPr/>
      </p:nvGrpSpPr>
      <p:grpSpPr>
        <a:xfrm>
          <a:off x="0" y="0"/>
          <a:ext cx="0" cy="0"/>
          <a:chOff x="0" y="0"/>
          <a:chExt cx="0" cy="0"/>
        </a:xfrm>
      </p:grpSpPr>
      <p:sp>
        <p:nvSpPr>
          <p:cNvPr id="4" name="Рисунок 3"/>
          <p:cNvSpPr>
            <a:spLocks noGrp="1"/>
          </p:cNvSpPr>
          <p:nvPr>
            <p:ph type="pic" sz="quarter" idx="14"/>
          </p:nvPr>
        </p:nvSpPr>
        <p:spPr>
          <a:xfrm>
            <a:off x="930693" y="817563"/>
            <a:ext cx="2052637" cy="3144837"/>
          </a:xfrm>
        </p:spPr>
        <p:txBody>
          <a:bodyPr/>
          <a:lstStyle/>
          <a:p>
            <a:endParaRPr lang="ru-RU"/>
          </a:p>
        </p:txBody>
      </p:sp>
      <p:sp>
        <p:nvSpPr>
          <p:cNvPr id="6" name="Рисунок 3"/>
          <p:cNvSpPr>
            <a:spLocks noGrp="1"/>
          </p:cNvSpPr>
          <p:nvPr>
            <p:ph type="pic" sz="quarter" idx="15"/>
          </p:nvPr>
        </p:nvSpPr>
        <p:spPr>
          <a:xfrm>
            <a:off x="930692" y="3962401"/>
            <a:ext cx="2052637" cy="2069432"/>
          </a:xfrm>
        </p:spPr>
        <p:txBody>
          <a:bodyPr/>
          <a:lstStyle/>
          <a:p>
            <a:endParaRPr lang="ru-RU"/>
          </a:p>
        </p:txBody>
      </p:sp>
      <p:sp>
        <p:nvSpPr>
          <p:cNvPr id="7" name="Рисунок 3"/>
          <p:cNvSpPr>
            <a:spLocks noGrp="1"/>
          </p:cNvSpPr>
          <p:nvPr>
            <p:ph type="pic" sz="quarter" idx="16"/>
          </p:nvPr>
        </p:nvSpPr>
        <p:spPr>
          <a:xfrm>
            <a:off x="2983329" y="2870200"/>
            <a:ext cx="2052637" cy="3161634"/>
          </a:xfrm>
        </p:spPr>
        <p:txBody>
          <a:bodyPr/>
          <a:lstStyle/>
          <a:p>
            <a:endParaRPr lang="ru-RU" dirty="0"/>
          </a:p>
        </p:txBody>
      </p:sp>
      <p:sp>
        <p:nvSpPr>
          <p:cNvPr id="8" name="Рисунок 3"/>
          <p:cNvSpPr>
            <a:spLocks noGrp="1"/>
          </p:cNvSpPr>
          <p:nvPr>
            <p:ph type="pic" sz="quarter" idx="17"/>
          </p:nvPr>
        </p:nvSpPr>
        <p:spPr>
          <a:xfrm>
            <a:off x="5035966" y="2870199"/>
            <a:ext cx="2052637" cy="3160671"/>
          </a:xfrm>
        </p:spPr>
        <p:txBody>
          <a:bodyPr/>
          <a:lstStyle/>
          <a:p>
            <a:endParaRPr lang="ru-RU"/>
          </a:p>
        </p:txBody>
      </p:sp>
      <p:sp>
        <p:nvSpPr>
          <p:cNvPr id="10" name="Рисунок 9"/>
          <p:cNvSpPr>
            <a:spLocks noGrp="1"/>
          </p:cNvSpPr>
          <p:nvPr>
            <p:ph type="pic" sz="quarter" idx="19"/>
          </p:nvPr>
        </p:nvSpPr>
        <p:spPr>
          <a:xfrm>
            <a:off x="2983329" y="817562"/>
            <a:ext cx="4105274" cy="2052637"/>
          </a:xfrm>
        </p:spPr>
        <p:txBody>
          <a:bodyPr/>
          <a:lstStyle/>
          <a:p>
            <a:endParaRPr lang="ru-RU"/>
          </a:p>
        </p:txBody>
      </p:sp>
      <p:sp>
        <p:nvSpPr>
          <p:cNvPr id="12" name="Рисунок 3"/>
          <p:cNvSpPr>
            <a:spLocks noGrp="1"/>
          </p:cNvSpPr>
          <p:nvPr>
            <p:ph type="pic" sz="quarter" idx="20"/>
          </p:nvPr>
        </p:nvSpPr>
        <p:spPr>
          <a:xfrm>
            <a:off x="7088601" y="817562"/>
            <a:ext cx="2052637" cy="3144838"/>
          </a:xfrm>
        </p:spPr>
        <p:txBody>
          <a:bodyPr/>
          <a:lstStyle/>
          <a:p>
            <a:endParaRPr lang="ru-RU"/>
          </a:p>
        </p:txBody>
      </p:sp>
      <p:sp>
        <p:nvSpPr>
          <p:cNvPr id="14" name="Рисунок 9"/>
          <p:cNvSpPr>
            <a:spLocks noGrp="1"/>
          </p:cNvSpPr>
          <p:nvPr>
            <p:ph type="pic" sz="quarter" idx="22"/>
          </p:nvPr>
        </p:nvSpPr>
        <p:spPr>
          <a:xfrm>
            <a:off x="7088601" y="3953523"/>
            <a:ext cx="4105274" cy="2077348"/>
          </a:xfrm>
        </p:spPr>
        <p:txBody>
          <a:bodyPr/>
          <a:lstStyle/>
          <a:p>
            <a:endParaRPr lang="ru-RU"/>
          </a:p>
        </p:txBody>
      </p:sp>
      <p:sp>
        <p:nvSpPr>
          <p:cNvPr id="15" name="Рисунок 3"/>
          <p:cNvSpPr>
            <a:spLocks noGrp="1"/>
          </p:cNvSpPr>
          <p:nvPr>
            <p:ph type="pic" sz="quarter" idx="23"/>
          </p:nvPr>
        </p:nvSpPr>
        <p:spPr>
          <a:xfrm>
            <a:off x="9141237" y="1900885"/>
            <a:ext cx="2052637" cy="2069432"/>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_Вертикальный заголовок и текст">
    <p:spTree>
      <p:nvGrpSpPr>
        <p:cNvPr id="1" name=""/>
        <p:cNvGrpSpPr/>
        <p:nvPr/>
      </p:nvGrpSpPr>
      <p:grpSpPr>
        <a:xfrm>
          <a:off x="0" y="0"/>
          <a:ext cx="0" cy="0"/>
          <a:chOff x="0" y="0"/>
          <a:chExt cx="0" cy="0"/>
        </a:xfrm>
      </p:grpSpPr>
      <p:sp>
        <p:nvSpPr>
          <p:cNvPr id="4" name="Рисунок 3"/>
          <p:cNvSpPr>
            <a:spLocks noGrp="1"/>
          </p:cNvSpPr>
          <p:nvPr>
            <p:ph type="pic" sz="quarter" idx="14"/>
          </p:nvPr>
        </p:nvSpPr>
        <p:spPr>
          <a:xfrm>
            <a:off x="930693" y="817563"/>
            <a:ext cx="2052637" cy="3144837"/>
          </a:xfrm>
        </p:spPr>
        <p:txBody>
          <a:bodyPr/>
          <a:lstStyle/>
          <a:p>
            <a:endParaRPr lang="ru-RU"/>
          </a:p>
        </p:txBody>
      </p:sp>
      <p:sp>
        <p:nvSpPr>
          <p:cNvPr id="6" name="Рисунок 3"/>
          <p:cNvSpPr>
            <a:spLocks noGrp="1"/>
          </p:cNvSpPr>
          <p:nvPr>
            <p:ph type="pic" sz="quarter" idx="15"/>
          </p:nvPr>
        </p:nvSpPr>
        <p:spPr>
          <a:xfrm>
            <a:off x="930692" y="3962401"/>
            <a:ext cx="2052637" cy="2069432"/>
          </a:xfrm>
        </p:spPr>
        <p:txBody>
          <a:bodyPr/>
          <a:lstStyle/>
          <a:p>
            <a:endParaRPr lang="ru-RU"/>
          </a:p>
        </p:txBody>
      </p:sp>
      <p:sp>
        <p:nvSpPr>
          <p:cNvPr id="7" name="Рисунок 3"/>
          <p:cNvSpPr>
            <a:spLocks noGrp="1"/>
          </p:cNvSpPr>
          <p:nvPr>
            <p:ph type="pic" sz="quarter" idx="16"/>
          </p:nvPr>
        </p:nvSpPr>
        <p:spPr>
          <a:xfrm>
            <a:off x="5035964" y="817561"/>
            <a:ext cx="2052637" cy="3161634"/>
          </a:xfrm>
        </p:spPr>
        <p:txBody>
          <a:bodyPr/>
          <a:lstStyle/>
          <a:p>
            <a:endParaRPr lang="ru-RU" dirty="0"/>
          </a:p>
        </p:txBody>
      </p:sp>
      <p:sp>
        <p:nvSpPr>
          <p:cNvPr id="10" name="Рисунок 9"/>
          <p:cNvSpPr>
            <a:spLocks noGrp="1"/>
          </p:cNvSpPr>
          <p:nvPr>
            <p:ph type="pic" sz="quarter" idx="19"/>
          </p:nvPr>
        </p:nvSpPr>
        <p:spPr>
          <a:xfrm>
            <a:off x="2983327" y="3962401"/>
            <a:ext cx="4105274" cy="2077348"/>
          </a:xfrm>
        </p:spPr>
        <p:txBody>
          <a:bodyPr/>
          <a:lstStyle/>
          <a:p>
            <a:endParaRPr lang="ru-RU"/>
          </a:p>
        </p:txBody>
      </p:sp>
      <p:sp>
        <p:nvSpPr>
          <p:cNvPr id="14" name="Рисунок 9"/>
          <p:cNvSpPr>
            <a:spLocks noGrp="1"/>
          </p:cNvSpPr>
          <p:nvPr>
            <p:ph type="pic" sz="quarter" idx="22"/>
          </p:nvPr>
        </p:nvSpPr>
        <p:spPr>
          <a:xfrm>
            <a:off x="7088601" y="817560"/>
            <a:ext cx="4105274" cy="2077348"/>
          </a:xfrm>
        </p:spPr>
        <p:txBody>
          <a:bodyPr/>
          <a:lstStyle/>
          <a:p>
            <a:endParaRPr lang="ru-RU"/>
          </a:p>
        </p:txBody>
      </p:sp>
      <p:sp>
        <p:nvSpPr>
          <p:cNvPr id="15" name="Рисунок 3"/>
          <p:cNvSpPr>
            <a:spLocks noGrp="1"/>
          </p:cNvSpPr>
          <p:nvPr>
            <p:ph type="pic" sz="quarter" idx="23"/>
          </p:nvPr>
        </p:nvSpPr>
        <p:spPr>
          <a:xfrm>
            <a:off x="9141238" y="2869235"/>
            <a:ext cx="2052637" cy="3162598"/>
          </a:xfrm>
        </p:spPr>
        <p:txBody>
          <a:bodyPr/>
          <a:lstStyle/>
          <a:p>
            <a:endParaRPr lang="ru-RU"/>
          </a:p>
        </p:txBody>
      </p:sp>
      <p:sp>
        <p:nvSpPr>
          <p:cNvPr id="11" name="Рисунок 3"/>
          <p:cNvSpPr>
            <a:spLocks noGrp="1"/>
          </p:cNvSpPr>
          <p:nvPr>
            <p:ph type="pic" sz="quarter" idx="24"/>
          </p:nvPr>
        </p:nvSpPr>
        <p:spPr>
          <a:xfrm>
            <a:off x="7088601" y="2869235"/>
            <a:ext cx="2052637" cy="3162597"/>
          </a:xfrm>
        </p:spPr>
        <p:txBody>
          <a:bodyPr/>
          <a:lstStyle/>
          <a:p>
            <a:endParaRPr lang="ru-RU"/>
          </a:p>
        </p:txBody>
      </p:sp>
      <p:sp>
        <p:nvSpPr>
          <p:cNvPr id="13" name="Рисунок 3"/>
          <p:cNvSpPr>
            <a:spLocks noGrp="1"/>
          </p:cNvSpPr>
          <p:nvPr>
            <p:ph type="pic" sz="quarter" idx="25"/>
          </p:nvPr>
        </p:nvSpPr>
        <p:spPr>
          <a:xfrm>
            <a:off x="2983327" y="818233"/>
            <a:ext cx="2052637" cy="2069432"/>
          </a:xfrm>
        </p:spPr>
        <p:txBody>
          <a:bodyPr/>
          <a:lstStyle/>
          <a:p>
            <a:endParaRPr lang="ru-RU" dirty="0"/>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5FEC60-52DE-004B-9B2A-2EA93C622AB5}"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2CC09-93A9-A24C-93A0-A29A9C7BD7A3}"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4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204574" y="1162466"/>
            <a:ext cx="3290386" cy="4427997"/>
          </a:xfrm>
        </p:spPr>
        <p:txBody>
          <a:bodyPr/>
          <a:lstStyle/>
          <a:p>
            <a:endParaRPr lang="ru-RU"/>
          </a:p>
        </p:txBody>
      </p:sp>
      <p:sp>
        <p:nvSpPr>
          <p:cNvPr id="8" name="Рисунок 7"/>
          <p:cNvSpPr>
            <a:spLocks noGrp="1"/>
          </p:cNvSpPr>
          <p:nvPr>
            <p:ph type="pic" sz="quarter" idx="11"/>
          </p:nvPr>
        </p:nvSpPr>
        <p:spPr>
          <a:xfrm>
            <a:off x="5160084" y="1736632"/>
            <a:ext cx="1871831" cy="3274209"/>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5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1892429" y="2290952"/>
            <a:ext cx="1871831" cy="3274209"/>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6_Вертикальный заголовок и текст">
    <p:spTree>
      <p:nvGrpSpPr>
        <p:cNvPr id="1" name=""/>
        <p:cNvGrpSpPr/>
        <p:nvPr/>
      </p:nvGrpSpPr>
      <p:grpSpPr>
        <a:xfrm>
          <a:off x="0" y="0"/>
          <a:ext cx="0" cy="0"/>
          <a:chOff x="0" y="0"/>
          <a:chExt cx="0" cy="0"/>
        </a:xfrm>
      </p:grpSpPr>
      <p:sp>
        <p:nvSpPr>
          <p:cNvPr id="5" name="Рисунок 7"/>
          <p:cNvSpPr>
            <a:spLocks noGrp="1"/>
          </p:cNvSpPr>
          <p:nvPr>
            <p:ph type="pic" sz="quarter" idx="12"/>
          </p:nvPr>
        </p:nvSpPr>
        <p:spPr>
          <a:xfrm>
            <a:off x="8517819" y="1925083"/>
            <a:ext cx="1871831" cy="3274209"/>
          </a:xfrm>
        </p:spPr>
        <p:txBody>
          <a:bodyPr/>
          <a:lstStyle/>
          <a:p>
            <a:endParaRPr lang="ru-RU"/>
          </a:p>
        </p:txBody>
      </p:sp>
      <p:sp>
        <p:nvSpPr>
          <p:cNvPr id="8" name="Рисунок 7"/>
          <p:cNvSpPr>
            <a:spLocks noGrp="1"/>
          </p:cNvSpPr>
          <p:nvPr>
            <p:ph type="pic" sz="quarter" idx="11"/>
          </p:nvPr>
        </p:nvSpPr>
        <p:spPr>
          <a:xfrm>
            <a:off x="7339972" y="1532490"/>
            <a:ext cx="1871831" cy="3274209"/>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7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7780421" y="1341469"/>
            <a:ext cx="2261937" cy="4058150"/>
          </a:xfrm>
        </p:spPr>
        <p:txBody>
          <a:bodyPr/>
          <a:lstStyle/>
          <a:p>
            <a:endParaRPr lang="ru-RU"/>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8_Вертикальный заголовок и текст">
    <p:spTree>
      <p:nvGrpSpPr>
        <p:cNvPr id="1" name=""/>
        <p:cNvGrpSpPr/>
        <p:nvPr/>
      </p:nvGrpSpPr>
      <p:grpSpPr>
        <a:xfrm>
          <a:off x="0" y="0"/>
          <a:ext cx="0" cy="0"/>
          <a:chOff x="0" y="0"/>
          <a:chExt cx="0" cy="0"/>
        </a:xfrm>
      </p:grpSpPr>
      <p:sp>
        <p:nvSpPr>
          <p:cNvPr id="6" name="Рисунок 7"/>
          <p:cNvSpPr>
            <a:spLocks noGrp="1"/>
          </p:cNvSpPr>
          <p:nvPr>
            <p:ph type="pic" sz="quarter" idx="12"/>
          </p:nvPr>
        </p:nvSpPr>
        <p:spPr>
          <a:xfrm>
            <a:off x="5158565" y="2088903"/>
            <a:ext cx="1881115" cy="3242479"/>
          </a:xfrm>
        </p:spPr>
        <p:txBody>
          <a:bodyPr/>
          <a:lstStyle/>
          <a:p>
            <a:endParaRPr lang="ru-RU" dirty="0"/>
          </a:p>
        </p:txBody>
      </p:sp>
      <p:sp>
        <p:nvSpPr>
          <p:cNvPr id="7" name="Рисунок 7"/>
          <p:cNvSpPr>
            <a:spLocks noGrp="1"/>
          </p:cNvSpPr>
          <p:nvPr>
            <p:ph type="pic" sz="quarter" idx="13"/>
          </p:nvPr>
        </p:nvSpPr>
        <p:spPr>
          <a:xfrm>
            <a:off x="8239508" y="2088903"/>
            <a:ext cx="1881115" cy="3242479"/>
          </a:xfrm>
        </p:spPr>
        <p:txBody>
          <a:bodyPr/>
          <a:lstStyle/>
          <a:p>
            <a:endParaRPr lang="ru-RU" dirty="0"/>
          </a:p>
        </p:txBody>
      </p:sp>
      <p:sp>
        <p:nvSpPr>
          <p:cNvPr id="8" name="Рисунок 7"/>
          <p:cNvSpPr>
            <a:spLocks noGrp="1"/>
          </p:cNvSpPr>
          <p:nvPr>
            <p:ph type="pic" sz="quarter" idx="11"/>
          </p:nvPr>
        </p:nvSpPr>
        <p:spPr>
          <a:xfrm>
            <a:off x="2077622" y="2079716"/>
            <a:ext cx="1881115" cy="3242479"/>
          </a:xfrm>
        </p:spPr>
        <p:txBody>
          <a:bodyPr/>
          <a:lstStyle/>
          <a:p>
            <a:endParaRPr lang="ru-RU" dirty="0"/>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9_Вертикальный заголовок и текст">
    <p:spTree>
      <p:nvGrpSpPr>
        <p:cNvPr id="1" name=""/>
        <p:cNvGrpSpPr/>
        <p:nvPr/>
      </p:nvGrpSpPr>
      <p:grpSpPr>
        <a:xfrm>
          <a:off x="0" y="0"/>
          <a:ext cx="0" cy="0"/>
          <a:chOff x="0" y="0"/>
          <a:chExt cx="0" cy="0"/>
        </a:xfrm>
      </p:grpSpPr>
      <p:sp>
        <p:nvSpPr>
          <p:cNvPr id="3" name="Рисунок 2"/>
          <p:cNvSpPr>
            <a:spLocks noGrp="1"/>
          </p:cNvSpPr>
          <p:nvPr>
            <p:ph type="pic" sz="quarter" idx="12"/>
          </p:nvPr>
        </p:nvSpPr>
        <p:spPr>
          <a:xfrm>
            <a:off x="8117115" y="2217821"/>
            <a:ext cx="2422297" cy="2422442"/>
          </a:xfrm>
          <a:prstGeom prst="ellipse">
            <a:avLst/>
          </a:prstGeom>
        </p:spPr>
        <p:txBody>
          <a:bodyPr/>
          <a:lstStyle/>
          <a:p>
            <a:endParaRPr lang="ru-RU" dirty="0"/>
          </a:p>
        </p:txBody>
      </p:sp>
      <p:sp>
        <p:nvSpPr>
          <p:cNvPr id="8" name="Рисунок 7"/>
          <p:cNvSpPr>
            <a:spLocks noGrp="1"/>
          </p:cNvSpPr>
          <p:nvPr>
            <p:ph type="pic" sz="quarter" idx="11"/>
          </p:nvPr>
        </p:nvSpPr>
        <p:spPr>
          <a:xfrm>
            <a:off x="1700464" y="1359656"/>
            <a:ext cx="2258274" cy="4039962"/>
          </a:xfrm>
        </p:spPr>
        <p:txBody>
          <a:bodyPr/>
          <a:lstStyle/>
          <a:p>
            <a:endParaRPr lang="ru-RU" dirty="0"/>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0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1425352" y="1162467"/>
            <a:ext cx="3290082" cy="4427997"/>
          </a:xfrm>
        </p:spPr>
        <p:txBody>
          <a:bodyPr/>
          <a:lstStyle/>
          <a:p>
            <a:endParaRPr lang="ru-RU" dirty="0"/>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1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7328847" y="1162467"/>
            <a:ext cx="3290082" cy="4427997"/>
          </a:xfrm>
        </p:spPr>
        <p:txBody>
          <a:bodyPr/>
          <a:lstStyle/>
          <a:p>
            <a:endParaRPr lang="ru-RU" dirty="0"/>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2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1313057" y="1227157"/>
            <a:ext cx="3290082" cy="4427997"/>
          </a:xfrm>
        </p:spPr>
        <p:txBody>
          <a:bodyPr/>
          <a:lstStyle/>
          <a:p>
            <a:endParaRPr lang="ru-RU" dirty="0"/>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3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2342705" y="0"/>
            <a:ext cx="7374503" cy="3930555"/>
          </a:xfrm>
        </p:spPr>
        <p:txBody>
          <a:bodyPr/>
          <a:lstStyle/>
          <a:p>
            <a:endParaRPr lang="ru-RU" dirty="0"/>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FEC60-52DE-004B-9B2A-2EA93C622AB5}"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2CC09-93A9-A24C-93A0-A29A9C7BD7A3}"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4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1434848" y="2654905"/>
            <a:ext cx="3290082" cy="4203095"/>
          </a:xfrm>
        </p:spPr>
        <p:txBody>
          <a:bodyPr/>
          <a:lstStyle/>
          <a:p>
            <a:endParaRPr lang="ru-RU" dirty="0"/>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5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6408891" y="1058594"/>
            <a:ext cx="5783109" cy="4283092"/>
          </a:xfrm>
        </p:spPr>
        <p:txBody>
          <a:bodyPr/>
          <a:lstStyle/>
          <a:p>
            <a:endParaRPr lang="ru-RU" dirty="0"/>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6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1531423" y="1567035"/>
            <a:ext cx="5550568" cy="3566439"/>
          </a:xfrm>
        </p:spPr>
        <p:txBody>
          <a:bodyPr/>
          <a:lstStyle/>
          <a:p>
            <a:endParaRPr lang="ru-RU" dirty="0"/>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7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2751606" y="2869351"/>
            <a:ext cx="6689558" cy="3988649"/>
          </a:xfrm>
        </p:spPr>
        <p:txBody>
          <a:bodyPr/>
          <a:lstStyle/>
          <a:p>
            <a:endParaRPr lang="ru-RU" dirty="0"/>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8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1"/>
          </p:nvPr>
        </p:nvSpPr>
        <p:spPr>
          <a:xfrm>
            <a:off x="0" y="1443631"/>
            <a:ext cx="5703376" cy="3815059"/>
          </a:xfrm>
        </p:spPr>
        <p:txBody>
          <a:bodyPr/>
          <a:lstStyle/>
          <a:p>
            <a:endParaRPr lang="ru-RU" dirty="0"/>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9_Вертикальный заголовок и текст">
    <p:spTree>
      <p:nvGrpSpPr>
        <p:cNvPr id="1" name=""/>
        <p:cNvGrpSpPr/>
        <p:nvPr/>
      </p:nvGrpSpPr>
      <p:grpSpPr>
        <a:xfrm>
          <a:off x="0" y="0"/>
          <a:ext cx="0" cy="0"/>
          <a:chOff x="0" y="0"/>
          <a:chExt cx="0" cy="0"/>
        </a:xfrm>
      </p:grpSpPr>
      <p:sp>
        <p:nvSpPr>
          <p:cNvPr id="4" name="Рисунок 3"/>
          <p:cNvSpPr>
            <a:spLocks noGrp="1"/>
          </p:cNvSpPr>
          <p:nvPr>
            <p:ph type="pic" sz="quarter" idx="12"/>
          </p:nvPr>
        </p:nvSpPr>
        <p:spPr>
          <a:xfrm>
            <a:off x="0" y="0"/>
            <a:ext cx="12192000" cy="6858000"/>
          </a:xfrm>
        </p:spPr>
        <p:txBody>
          <a:bodyPr/>
          <a:lstStyle/>
          <a:p>
            <a:endParaRPr lang="ru-RU"/>
          </a:p>
        </p:txBody>
      </p:sp>
      <p:sp>
        <p:nvSpPr>
          <p:cNvPr id="8" name="Рисунок 7"/>
          <p:cNvSpPr>
            <a:spLocks noGrp="1"/>
          </p:cNvSpPr>
          <p:nvPr>
            <p:ph type="pic" sz="quarter" idx="11"/>
          </p:nvPr>
        </p:nvSpPr>
        <p:spPr>
          <a:xfrm>
            <a:off x="6112042" y="1877447"/>
            <a:ext cx="4684295" cy="2967269"/>
          </a:xfrm>
        </p:spPr>
        <p:txBody>
          <a:bodyPr/>
          <a:lstStyle/>
          <a:p>
            <a:endParaRPr lang="ru-RU" dirty="0"/>
          </a:p>
        </p:txBody>
      </p:sp>
    </p:spTree>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3" name="Рисунок 2"/>
          <p:cNvSpPr>
            <a:spLocks noGrp="1"/>
          </p:cNvSpPr>
          <p:nvPr>
            <p:ph type="pic" sz="quarter" idx="11"/>
          </p:nvPr>
        </p:nvSpPr>
        <p:spPr>
          <a:xfrm>
            <a:off x="0" y="0"/>
            <a:ext cx="12192000" cy="6858000"/>
          </a:xfrm>
          <a:prstGeom prst="rtTriangle">
            <a:avLst/>
          </a:prstGeom>
        </p:spPr>
        <p:txBody>
          <a:bodyPr/>
          <a:lstStyle/>
          <a:p>
            <a:endParaRPr lang="ru-RU"/>
          </a:p>
        </p:txBody>
      </p:sp>
    </p:spTree>
  </p:cSld>
  <p:clrMapOvr>
    <a:masterClrMapping/>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2246313"/>
          </a:xfrm>
        </p:spPr>
        <p:txBody>
          <a:bodyPr/>
          <a:lstStyle/>
          <a:p>
            <a:endParaRPr lang="ru-RU"/>
          </a:p>
        </p:txBody>
      </p:sp>
    </p:spTree>
  </p:cSld>
  <p:clrMapOvr>
    <a:masterClrMapping/>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4611687"/>
            <a:ext cx="12192000" cy="2246313"/>
          </a:xfrm>
        </p:spPr>
        <p:txBody>
          <a:bodyPr/>
          <a:lstStyle/>
          <a:p>
            <a:endParaRPr lang="ru-RU"/>
          </a:p>
        </p:txBody>
      </p:sp>
    </p:spTree>
  </p:cSld>
  <p:clrMapOvr>
    <a:masterClrMapping/>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2078469" y="2511830"/>
            <a:ext cx="8216198" cy="1857613"/>
          </a:xfrm>
          <a:custGeom>
            <a:avLst/>
            <a:gdLst>
              <a:gd name="connsiteX0" fmla="*/ 5542864 w 8216198"/>
              <a:gd name="connsiteY0" fmla="*/ 374084 h 1857613"/>
              <a:gd name="connsiteX1" fmla="*/ 5334042 w 8216198"/>
              <a:gd name="connsiteY1" fmla="*/ 421486 h 1857613"/>
              <a:gd name="connsiteX2" fmla="*/ 5185433 w 8216198"/>
              <a:gd name="connsiteY2" fmla="*/ 545754 h 1857613"/>
              <a:gd name="connsiteX3" fmla="*/ 5095756 w 8216198"/>
              <a:gd name="connsiteY3" fmla="*/ 721266 h 1857613"/>
              <a:gd name="connsiteX4" fmla="*/ 5066291 w 8216198"/>
              <a:gd name="connsiteY4" fmla="*/ 922401 h 1857613"/>
              <a:gd name="connsiteX5" fmla="*/ 5097037 w 8216198"/>
              <a:gd name="connsiteY5" fmla="*/ 1126097 h 1857613"/>
              <a:gd name="connsiteX6" fmla="*/ 5187996 w 8216198"/>
              <a:gd name="connsiteY6" fmla="*/ 1301610 h 1857613"/>
              <a:gd name="connsiteX7" fmla="*/ 5337886 w 8216198"/>
              <a:gd name="connsiteY7" fmla="*/ 1424597 h 1857613"/>
              <a:gd name="connsiteX8" fmla="*/ 5542864 w 8216198"/>
              <a:gd name="connsiteY8" fmla="*/ 1470717 h 1857613"/>
              <a:gd name="connsiteX9" fmla="*/ 5752966 w 8216198"/>
              <a:gd name="connsiteY9" fmla="*/ 1422034 h 1857613"/>
              <a:gd name="connsiteX10" fmla="*/ 5901576 w 8216198"/>
              <a:gd name="connsiteY10" fmla="*/ 1295204 h 1857613"/>
              <a:gd name="connsiteX11" fmla="*/ 5989972 w 8216198"/>
              <a:gd name="connsiteY11" fmla="*/ 1118411 h 1857613"/>
              <a:gd name="connsiteX12" fmla="*/ 6019438 w 8216198"/>
              <a:gd name="connsiteY12" fmla="*/ 917276 h 1857613"/>
              <a:gd name="connsiteX13" fmla="*/ 5988691 w 8216198"/>
              <a:gd name="connsiteY13" fmla="*/ 713579 h 1857613"/>
              <a:gd name="connsiteX14" fmla="*/ 5896451 w 8216198"/>
              <a:gd name="connsiteY14" fmla="*/ 539348 h 1857613"/>
              <a:gd name="connsiteX15" fmla="*/ 5746561 w 8216198"/>
              <a:gd name="connsiteY15" fmla="*/ 418923 h 1857613"/>
              <a:gd name="connsiteX16" fmla="*/ 5542864 w 8216198"/>
              <a:gd name="connsiteY16" fmla="*/ 374084 h 1857613"/>
              <a:gd name="connsiteX17" fmla="*/ 6512319 w 8216198"/>
              <a:gd name="connsiteY17" fmla="*/ 10248 h 1857613"/>
              <a:gd name="connsiteX18" fmla="*/ 6968395 w 8216198"/>
              <a:gd name="connsiteY18" fmla="*/ 10248 h 1857613"/>
              <a:gd name="connsiteX19" fmla="*/ 7360415 w 8216198"/>
              <a:gd name="connsiteY19" fmla="*/ 845534 h 1857613"/>
              <a:gd name="connsiteX20" fmla="*/ 7757560 w 8216198"/>
              <a:gd name="connsiteY20" fmla="*/ 10248 h 1857613"/>
              <a:gd name="connsiteX21" fmla="*/ 8216198 w 8216198"/>
              <a:gd name="connsiteY21" fmla="*/ 10248 h 1857613"/>
              <a:gd name="connsiteX22" fmla="*/ 7567955 w 8216198"/>
              <a:gd name="connsiteY22" fmla="*/ 1209370 h 1857613"/>
              <a:gd name="connsiteX23" fmla="*/ 7567955 w 8216198"/>
              <a:gd name="connsiteY23" fmla="*/ 1829428 h 1857613"/>
              <a:gd name="connsiteX24" fmla="*/ 7150313 w 8216198"/>
              <a:gd name="connsiteY24" fmla="*/ 1829428 h 1857613"/>
              <a:gd name="connsiteX25" fmla="*/ 7150313 w 8216198"/>
              <a:gd name="connsiteY25" fmla="*/ 1204245 h 1857613"/>
              <a:gd name="connsiteX26" fmla="*/ 3994194 w 8216198"/>
              <a:gd name="connsiteY26" fmla="*/ 10248 h 1857613"/>
              <a:gd name="connsiteX27" fmla="*/ 4414400 w 8216198"/>
              <a:gd name="connsiteY27" fmla="*/ 10248 h 1857613"/>
              <a:gd name="connsiteX28" fmla="*/ 4414400 w 8216198"/>
              <a:gd name="connsiteY28" fmla="*/ 935212 h 1857613"/>
              <a:gd name="connsiteX29" fmla="*/ 4392621 w 8216198"/>
              <a:gd name="connsiteY29" fmla="*/ 1313140 h 1857613"/>
              <a:gd name="connsiteX30" fmla="*/ 4297818 w 8216198"/>
              <a:gd name="connsiteY30" fmla="*/ 1603952 h 1857613"/>
              <a:gd name="connsiteX31" fmla="*/ 4083873 w 8216198"/>
              <a:gd name="connsiteY31" fmla="*/ 1790995 h 1857613"/>
              <a:gd name="connsiteX32" fmla="*/ 3707226 w 8216198"/>
              <a:gd name="connsiteY32" fmla="*/ 1857613 h 1857613"/>
              <a:gd name="connsiteX33" fmla="*/ 3312643 w 8216198"/>
              <a:gd name="connsiteY33" fmla="*/ 1744875 h 1857613"/>
              <a:gd name="connsiteX34" fmla="*/ 3404884 w 8216198"/>
              <a:gd name="connsiteY34" fmla="*/ 1401537 h 1857613"/>
              <a:gd name="connsiteX35" fmla="*/ 3513777 w 8216198"/>
              <a:gd name="connsiteY35" fmla="*/ 1452781 h 1857613"/>
              <a:gd name="connsiteX36" fmla="*/ 3707226 w 8216198"/>
              <a:gd name="connsiteY36" fmla="*/ 1483528 h 1857613"/>
              <a:gd name="connsiteX37" fmla="*/ 3858396 w 8216198"/>
              <a:gd name="connsiteY37" fmla="*/ 1451500 h 1857613"/>
              <a:gd name="connsiteX38" fmla="*/ 3945512 w 8216198"/>
              <a:gd name="connsiteY38" fmla="*/ 1352854 h 1857613"/>
              <a:gd name="connsiteX39" fmla="*/ 3985227 w 8216198"/>
              <a:gd name="connsiteY39" fmla="*/ 1182466 h 1857613"/>
              <a:gd name="connsiteX40" fmla="*/ 3994194 w 8216198"/>
              <a:gd name="connsiteY40" fmla="*/ 935212 h 1857613"/>
              <a:gd name="connsiteX41" fmla="*/ 1533525 w 8216198"/>
              <a:gd name="connsiteY41" fmla="*/ 10248 h 1857613"/>
              <a:gd name="connsiteX42" fmla="*/ 1861490 w 8216198"/>
              <a:gd name="connsiteY42" fmla="*/ 10248 h 1857613"/>
              <a:gd name="connsiteX43" fmla="*/ 2709586 w 8216198"/>
              <a:gd name="connsiteY43" fmla="*/ 1078696 h 1857613"/>
              <a:gd name="connsiteX44" fmla="*/ 2709586 w 8216198"/>
              <a:gd name="connsiteY44" fmla="*/ 10248 h 1857613"/>
              <a:gd name="connsiteX45" fmla="*/ 3129792 w 8216198"/>
              <a:gd name="connsiteY45" fmla="*/ 10248 h 1857613"/>
              <a:gd name="connsiteX46" fmla="*/ 3129792 w 8216198"/>
              <a:gd name="connsiteY46" fmla="*/ 1829428 h 1857613"/>
              <a:gd name="connsiteX47" fmla="*/ 2791577 w 8216198"/>
              <a:gd name="connsiteY47" fmla="*/ 1829428 h 1857613"/>
              <a:gd name="connsiteX48" fmla="*/ 1953730 w 8216198"/>
              <a:gd name="connsiteY48" fmla="*/ 789165 h 1857613"/>
              <a:gd name="connsiteX49" fmla="*/ 1953730 w 8216198"/>
              <a:gd name="connsiteY49" fmla="*/ 1829428 h 1857613"/>
              <a:gd name="connsiteX50" fmla="*/ 1533525 w 8216198"/>
              <a:gd name="connsiteY50" fmla="*/ 1829428 h 1857613"/>
              <a:gd name="connsiteX51" fmla="*/ 0 w 8216198"/>
              <a:gd name="connsiteY51" fmla="*/ 10248 h 1857613"/>
              <a:gd name="connsiteX52" fmla="*/ 1255491 w 8216198"/>
              <a:gd name="connsiteY52" fmla="*/ 10248 h 1857613"/>
              <a:gd name="connsiteX53" fmla="*/ 1255491 w 8216198"/>
              <a:gd name="connsiteY53" fmla="*/ 379209 h 1857613"/>
              <a:gd name="connsiteX54" fmla="*/ 420205 w 8216198"/>
              <a:gd name="connsiteY54" fmla="*/ 379209 h 1857613"/>
              <a:gd name="connsiteX55" fmla="*/ 420205 w 8216198"/>
              <a:gd name="connsiteY55" fmla="*/ 732796 h 1857613"/>
              <a:gd name="connsiteX56" fmla="*/ 1137628 w 8216198"/>
              <a:gd name="connsiteY56" fmla="*/ 732796 h 1857613"/>
              <a:gd name="connsiteX57" fmla="*/ 1137628 w 8216198"/>
              <a:gd name="connsiteY57" fmla="*/ 1073572 h 1857613"/>
              <a:gd name="connsiteX58" fmla="*/ 420205 w 8216198"/>
              <a:gd name="connsiteY58" fmla="*/ 1073572 h 1857613"/>
              <a:gd name="connsiteX59" fmla="*/ 420205 w 8216198"/>
              <a:gd name="connsiteY59" fmla="*/ 1460468 h 1857613"/>
              <a:gd name="connsiteX60" fmla="*/ 1278551 w 8216198"/>
              <a:gd name="connsiteY60" fmla="*/ 1460468 h 1857613"/>
              <a:gd name="connsiteX61" fmla="*/ 1278551 w 8216198"/>
              <a:gd name="connsiteY61" fmla="*/ 1829428 h 1857613"/>
              <a:gd name="connsiteX62" fmla="*/ 0 w 8216198"/>
              <a:gd name="connsiteY62" fmla="*/ 1829428 h 1857613"/>
              <a:gd name="connsiteX63" fmla="*/ 5547989 w 8216198"/>
              <a:gd name="connsiteY63" fmla="*/ 0 h 1857613"/>
              <a:gd name="connsiteX64" fmla="*/ 5916949 w 8216198"/>
              <a:gd name="connsiteY64" fmla="*/ 79428 h 1857613"/>
              <a:gd name="connsiteX65" fmla="*/ 6201356 w 8216198"/>
              <a:gd name="connsiteY65" fmla="*/ 289531 h 1857613"/>
              <a:gd name="connsiteX66" fmla="*/ 6383273 w 8216198"/>
              <a:gd name="connsiteY66" fmla="*/ 586749 h 1857613"/>
              <a:gd name="connsiteX67" fmla="*/ 6447329 w 8216198"/>
              <a:gd name="connsiteY67" fmla="*/ 924963 h 1857613"/>
              <a:gd name="connsiteX68" fmla="*/ 6379430 w 8216198"/>
              <a:gd name="connsiteY68" fmla="*/ 1270863 h 1857613"/>
              <a:gd name="connsiteX69" fmla="*/ 6191107 w 8216198"/>
              <a:gd name="connsiteY69" fmla="*/ 1564238 h 1857613"/>
              <a:gd name="connsiteX70" fmla="*/ 5904138 w 8216198"/>
              <a:gd name="connsiteY70" fmla="*/ 1767935 h 1857613"/>
              <a:gd name="connsiteX71" fmla="*/ 5540302 w 8216198"/>
              <a:gd name="connsiteY71" fmla="*/ 1844801 h 1857613"/>
              <a:gd name="connsiteX72" fmla="*/ 5171341 w 8216198"/>
              <a:gd name="connsiteY72" fmla="*/ 1765373 h 1857613"/>
              <a:gd name="connsiteX73" fmla="*/ 4886935 w 8216198"/>
              <a:gd name="connsiteY73" fmla="*/ 1556551 h 1857613"/>
              <a:gd name="connsiteX74" fmla="*/ 4703735 w 8216198"/>
              <a:gd name="connsiteY74" fmla="*/ 1260614 h 1857613"/>
              <a:gd name="connsiteX75" fmla="*/ 4638399 w 8216198"/>
              <a:gd name="connsiteY75" fmla="*/ 917276 h 1857613"/>
              <a:gd name="connsiteX76" fmla="*/ 4706298 w 8216198"/>
              <a:gd name="connsiteY76" fmla="*/ 571376 h 1857613"/>
              <a:gd name="connsiteX77" fmla="*/ 4895902 w 8216198"/>
              <a:gd name="connsiteY77" fmla="*/ 278001 h 1857613"/>
              <a:gd name="connsiteX78" fmla="*/ 5184153 w 8216198"/>
              <a:gd name="connsiteY78" fmla="*/ 75585 h 1857613"/>
              <a:gd name="connsiteX79" fmla="*/ 5547989 w 8216198"/>
              <a:gd name="connsiteY79" fmla="*/ 0 h 185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216198" h="1857613">
                <a:moveTo>
                  <a:pt x="5542864" y="374084"/>
                </a:moveTo>
                <a:cubicBezTo>
                  <a:pt x="5462581" y="374084"/>
                  <a:pt x="5392974" y="389885"/>
                  <a:pt x="5334042" y="421486"/>
                </a:cubicBezTo>
                <a:cubicBezTo>
                  <a:pt x="5275112" y="453086"/>
                  <a:pt x="5225575" y="494509"/>
                  <a:pt x="5185433" y="545754"/>
                </a:cubicBezTo>
                <a:cubicBezTo>
                  <a:pt x="5145292" y="596998"/>
                  <a:pt x="5115400" y="655502"/>
                  <a:pt x="5095756" y="721266"/>
                </a:cubicBezTo>
                <a:cubicBezTo>
                  <a:pt x="5076112" y="787030"/>
                  <a:pt x="5066291" y="854075"/>
                  <a:pt x="5066291" y="922401"/>
                </a:cubicBezTo>
                <a:cubicBezTo>
                  <a:pt x="5066291" y="992435"/>
                  <a:pt x="5076539" y="1060334"/>
                  <a:pt x="5097037" y="1126097"/>
                </a:cubicBezTo>
                <a:cubicBezTo>
                  <a:pt x="5117535" y="1191861"/>
                  <a:pt x="5147855" y="1250365"/>
                  <a:pt x="5187996" y="1301610"/>
                </a:cubicBezTo>
                <a:cubicBezTo>
                  <a:pt x="5228138" y="1352854"/>
                  <a:pt x="5278101" y="1393850"/>
                  <a:pt x="5337886" y="1424597"/>
                </a:cubicBezTo>
                <a:cubicBezTo>
                  <a:pt x="5397672" y="1455343"/>
                  <a:pt x="5465997" y="1470717"/>
                  <a:pt x="5542864" y="1470717"/>
                </a:cubicBezTo>
                <a:cubicBezTo>
                  <a:pt x="5623147" y="1470717"/>
                  <a:pt x="5693181" y="1454489"/>
                  <a:pt x="5752966" y="1422034"/>
                </a:cubicBezTo>
                <a:cubicBezTo>
                  <a:pt x="5812752" y="1389580"/>
                  <a:pt x="5862288" y="1347303"/>
                  <a:pt x="5901576" y="1295204"/>
                </a:cubicBezTo>
                <a:cubicBezTo>
                  <a:pt x="5940863" y="1243106"/>
                  <a:pt x="5970329" y="1184175"/>
                  <a:pt x="5989972" y="1118411"/>
                </a:cubicBezTo>
                <a:cubicBezTo>
                  <a:pt x="6009616" y="1052647"/>
                  <a:pt x="6019438" y="985602"/>
                  <a:pt x="6019438" y="917276"/>
                </a:cubicBezTo>
                <a:cubicBezTo>
                  <a:pt x="6019438" y="847242"/>
                  <a:pt x="6009189" y="779343"/>
                  <a:pt x="5988691" y="713579"/>
                </a:cubicBezTo>
                <a:cubicBezTo>
                  <a:pt x="5968193" y="647815"/>
                  <a:pt x="5937447" y="589738"/>
                  <a:pt x="5896451" y="539348"/>
                </a:cubicBezTo>
                <a:cubicBezTo>
                  <a:pt x="5855455" y="488957"/>
                  <a:pt x="5805492" y="448816"/>
                  <a:pt x="5746561" y="418923"/>
                </a:cubicBezTo>
                <a:cubicBezTo>
                  <a:pt x="5687629" y="389031"/>
                  <a:pt x="5619731" y="374084"/>
                  <a:pt x="5542864" y="374084"/>
                </a:cubicBezTo>
                <a:close/>
                <a:moveTo>
                  <a:pt x="6512319" y="10248"/>
                </a:moveTo>
                <a:lnTo>
                  <a:pt x="6968395" y="10248"/>
                </a:lnTo>
                <a:lnTo>
                  <a:pt x="7360415" y="845534"/>
                </a:lnTo>
                <a:lnTo>
                  <a:pt x="7757560" y="10248"/>
                </a:lnTo>
                <a:lnTo>
                  <a:pt x="8216198" y="10248"/>
                </a:lnTo>
                <a:lnTo>
                  <a:pt x="7567955" y="1209370"/>
                </a:lnTo>
                <a:lnTo>
                  <a:pt x="7567955" y="1829428"/>
                </a:lnTo>
                <a:lnTo>
                  <a:pt x="7150313" y="1829428"/>
                </a:lnTo>
                <a:lnTo>
                  <a:pt x="7150313" y="1204245"/>
                </a:lnTo>
                <a:close/>
                <a:moveTo>
                  <a:pt x="3994194" y="10248"/>
                </a:moveTo>
                <a:lnTo>
                  <a:pt x="4414400" y="10248"/>
                </a:lnTo>
                <a:lnTo>
                  <a:pt x="4414400" y="935212"/>
                </a:lnTo>
                <a:cubicBezTo>
                  <a:pt x="4414400" y="1073572"/>
                  <a:pt x="4407140" y="1199548"/>
                  <a:pt x="4392621" y="1313140"/>
                </a:cubicBezTo>
                <a:cubicBezTo>
                  <a:pt x="4378101" y="1426732"/>
                  <a:pt x="4346500" y="1523669"/>
                  <a:pt x="4297818" y="1603952"/>
                </a:cubicBezTo>
                <a:cubicBezTo>
                  <a:pt x="4249136" y="1684235"/>
                  <a:pt x="4177820" y="1746583"/>
                  <a:pt x="4083873" y="1790995"/>
                </a:cubicBezTo>
                <a:cubicBezTo>
                  <a:pt x="3989924" y="1835407"/>
                  <a:pt x="3864375" y="1857613"/>
                  <a:pt x="3707226" y="1857613"/>
                </a:cubicBezTo>
                <a:cubicBezTo>
                  <a:pt x="3553492" y="1857613"/>
                  <a:pt x="3421964" y="1820033"/>
                  <a:pt x="3312643" y="1744875"/>
                </a:cubicBezTo>
                <a:lnTo>
                  <a:pt x="3404884" y="1401537"/>
                </a:lnTo>
                <a:cubicBezTo>
                  <a:pt x="3421964" y="1415202"/>
                  <a:pt x="3458263" y="1432283"/>
                  <a:pt x="3513777" y="1452781"/>
                </a:cubicBezTo>
                <a:cubicBezTo>
                  <a:pt x="3569292" y="1473279"/>
                  <a:pt x="3633775" y="1483528"/>
                  <a:pt x="3707226" y="1483528"/>
                </a:cubicBezTo>
                <a:cubicBezTo>
                  <a:pt x="3770428" y="1483528"/>
                  <a:pt x="3820817" y="1472852"/>
                  <a:pt x="3858396" y="1451500"/>
                </a:cubicBezTo>
                <a:cubicBezTo>
                  <a:pt x="3895976" y="1430148"/>
                  <a:pt x="3925015" y="1397266"/>
                  <a:pt x="3945512" y="1352854"/>
                </a:cubicBezTo>
                <a:cubicBezTo>
                  <a:pt x="3966010" y="1308442"/>
                  <a:pt x="3979249" y="1251646"/>
                  <a:pt x="3985227" y="1182466"/>
                </a:cubicBezTo>
                <a:cubicBezTo>
                  <a:pt x="3991205" y="1113286"/>
                  <a:pt x="3994194" y="1030868"/>
                  <a:pt x="3994194" y="935212"/>
                </a:cubicBezTo>
                <a:close/>
                <a:moveTo>
                  <a:pt x="1533525" y="10248"/>
                </a:moveTo>
                <a:lnTo>
                  <a:pt x="1861490" y="10248"/>
                </a:lnTo>
                <a:lnTo>
                  <a:pt x="2709586" y="1078696"/>
                </a:lnTo>
                <a:lnTo>
                  <a:pt x="2709586" y="10248"/>
                </a:lnTo>
                <a:lnTo>
                  <a:pt x="3129792" y="10248"/>
                </a:lnTo>
                <a:lnTo>
                  <a:pt x="3129792" y="1829428"/>
                </a:lnTo>
                <a:lnTo>
                  <a:pt x="2791577" y="1829428"/>
                </a:lnTo>
                <a:lnTo>
                  <a:pt x="1953730" y="789165"/>
                </a:lnTo>
                <a:lnTo>
                  <a:pt x="1953730" y="1829428"/>
                </a:lnTo>
                <a:lnTo>
                  <a:pt x="1533525" y="1829428"/>
                </a:lnTo>
                <a:close/>
                <a:moveTo>
                  <a:pt x="0" y="10248"/>
                </a:moveTo>
                <a:lnTo>
                  <a:pt x="1255491" y="10248"/>
                </a:lnTo>
                <a:lnTo>
                  <a:pt x="1255491" y="379209"/>
                </a:lnTo>
                <a:lnTo>
                  <a:pt x="420205" y="379209"/>
                </a:lnTo>
                <a:lnTo>
                  <a:pt x="420205" y="732796"/>
                </a:lnTo>
                <a:lnTo>
                  <a:pt x="1137628" y="732796"/>
                </a:lnTo>
                <a:lnTo>
                  <a:pt x="1137628" y="1073572"/>
                </a:lnTo>
                <a:lnTo>
                  <a:pt x="420205" y="1073572"/>
                </a:lnTo>
                <a:lnTo>
                  <a:pt x="420205" y="1460468"/>
                </a:lnTo>
                <a:lnTo>
                  <a:pt x="1278551" y="1460468"/>
                </a:lnTo>
                <a:lnTo>
                  <a:pt x="1278551" y="1829428"/>
                </a:lnTo>
                <a:lnTo>
                  <a:pt x="0" y="1829428"/>
                </a:lnTo>
                <a:close/>
                <a:moveTo>
                  <a:pt x="5547989" y="0"/>
                </a:moveTo>
                <a:cubicBezTo>
                  <a:pt x="5682933" y="0"/>
                  <a:pt x="5805919" y="26476"/>
                  <a:pt x="5916949" y="79428"/>
                </a:cubicBezTo>
                <a:cubicBezTo>
                  <a:pt x="6027979" y="132381"/>
                  <a:pt x="6122781" y="202415"/>
                  <a:pt x="6201356" y="289531"/>
                </a:cubicBezTo>
                <a:cubicBezTo>
                  <a:pt x="6279931" y="376647"/>
                  <a:pt x="6340570" y="475719"/>
                  <a:pt x="6383273" y="586749"/>
                </a:cubicBezTo>
                <a:cubicBezTo>
                  <a:pt x="6425977" y="697779"/>
                  <a:pt x="6447329" y="810517"/>
                  <a:pt x="6447329" y="924963"/>
                </a:cubicBezTo>
                <a:cubicBezTo>
                  <a:pt x="6447329" y="1044533"/>
                  <a:pt x="6424697" y="1159833"/>
                  <a:pt x="6379430" y="1270863"/>
                </a:cubicBezTo>
                <a:cubicBezTo>
                  <a:pt x="6334165" y="1381893"/>
                  <a:pt x="6271390" y="1479684"/>
                  <a:pt x="6191107" y="1564238"/>
                </a:cubicBezTo>
                <a:cubicBezTo>
                  <a:pt x="6110824" y="1648791"/>
                  <a:pt x="6015168" y="1716690"/>
                  <a:pt x="5904138" y="1767935"/>
                </a:cubicBezTo>
                <a:cubicBezTo>
                  <a:pt x="5793108" y="1819179"/>
                  <a:pt x="5671830" y="1844801"/>
                  <a:pt x="5540302" y="1844801"/>
                </a:cubicBezTo>
                <a:cubicBezTo>
                  <a:pt x="5405358" y="1844801"/>
                  <a:pt x="5282372" y="1818325"/>
                  <a:pt x="5171341" y="1765373"/>
                </a:cubicBezTo>
                <a:cubicBezTo>
                  <a:pt x="5060312" y="1712420"/>
                  <a:pt x="4965510" y="1642813"/>
                  <a:pt x="4886935" y="1556551"/>
                </a:cubicBezTo>
                <a:cubicBezTo>
                  <a:pt x="4808359" y="1470290"/>
                  <a:pt x="4747293" y="1371644"/>
                  <a:pt x="4703735" y="1260614"/>
                </a:cubicBezTo>
                <a:cubicBezTo>
                  <a:pt x="4660178" y="1149584"/>
                  <a:pt x="4638399" y="1035138"/>
                  <a:pt x="4638399" y="917276"/>
                </a:cubicBezTo>
                <a:cubicBezTo>
                  <a:pt x="4638399" y="797706"/>
                  <a:pt x="4661032" y="682405"/>
                  <a:pt x="4706298" y="571376"/>
                </a:cubicBezTo>
                <a:cubicBezTo>
                  <a:pt x="4751564" y="460346"/>
                  <a:pt x="4814765" y="362554"/>
                  <a:pt x="4895902" y="278001"/>
                </a:cubicBezTo>
                <a:cubicBezTo>
                  <a:pt x="4977040" y="193448"/>
                  <a:pt x="5073123" y="125976"/>
                  <a:pt x="5184153" y="75585"/>
                </a:cubicBezTo>
                <a:cubicBezTo>
                  <a:pt x="5295183" y="25195"/>
                  <a:pt x="5416461" y="0"/>
                  <a:pt x="5547989" y="0"/>
                </a:cubicBezTo>
                <a:close/>
              </a:path>
            </a:pathLst>
          </a:custGeom>
        </p:spPr>
        <p:txBody>
          <a:bodyPr wrap="square">
            <a:noAutofit/>
          </a:bodyPr>
          <a:lstStyle/>
          <a:p>
            <a:endParaRPr lang="ru-R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35FEC60-52DE-004B-9B2A-2EA93C622AB5}" type="datetimeFigureOut">
              <a:rPr lang="en-US" smtClean="0"/>
              <a:t>4/21/2022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602CC09-93A9-A24C-93A0-A29A9C7BD7A3}"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35FEC60-52DE-004B-9B2A-2EA93C622AB5}" type="datetimeFigureOut">
              <a:rPr lang="en-US" smtClean="0"/>
              <a:t>4/21/2022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602CC09-93A9-A24C-93A0-A29A9C7BD7A3}"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9.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55" Type="http://schemas.openxmlformats.org/officeDocument/2006/relationships/slideLayout" Target="../slideLayouts/slideLayout68.xml"/><Relationship Id="rId63" Type="http://schemas.openxmlformats.org/officeDocument/2006/relationships/slideLayout" Target="../slideLayouts/slideLayout7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66" Type="http://schemas.openxmlformats.org/officeDocument/2006/relationships/slideLayout" Target="../slideLayouts/slideLayout79.xml"/><Relationship Id="rId5" Type="http://schemas.openxmlformats.org/officeDocument/2006/relationships/slideLayout" Target="../slideLayouts/slideLayout18.xml"/><Relationship Id="rId61" Type="http://schemas.openxmlformats.org/officeDocument/2006/relationships/slideLayout" Target="../slideLayouts/slideLayout74.xml"/><Relationship Id="rId19" Type="http://schemas.openxmlformats.org/officeDocument/2006/relationships/slideLayout" Target="../slideLayouts/slideLayout3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slideLayout" Target="../slideLayouts/slideLayout69.xml"/><Relationship Id="rId64" Type="http://schemas.openxmlformats.org/officeDocument/2006/relationships/slideLayout" Target="../slideLayouts/slideLayout77.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59" Type="http://schemas.openxmlformats.org/officeDocument/2006/relationships/slideLayout" Target="../slideLayouts/slideLayout72.xml"/><Relationship Id="rId67" Type="http://schemas.openxmlformats.org/officeDocument/2006/relationships/theme" Target="../theme/theme2.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62" Type="http://schemas.openxmlformats.org/officeDocument/2006/relationships/slideLayout" Target="../slideLayouts/slideLayout7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60" Type="http://schemas.openxmlformats.org/officeDocument/2006/relationships/slideLayout" Target="../slideLayouts/slideLayout73.xml"/><Relationship Id="rId65" Type="http://schemas.openxmlformats.org/officeDocument/2006/relationships/slideLayout" Target="../slideLayouts/slideLayout78.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35FEC60-52DE-004B-9B2A-2EA93C622AB5}" type="datetimeFigureOut">
              <a:rPr lang="en-US" smtClean="0"/>
              <a:t>4/21/2022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602CC09-93A9-A24C-93A0-A29A9C7BD7A3}"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7302599"/>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F0DAF-B19F-4BF5-BAAA-E74724289BFD}" type="datetimeFigureOut">
              <a:rPr lang="ru-RU" smtClean="0">
                <a:solidFill>
                  <a:prstClr val="black">
                    <a:tint val="75000"/>
                  </a:prstClr>
                </a:solidFill>
              </a:rPr>
              <a:pPr/>
              <a:t>21.04.2022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947D1-2358-43FA-806E-656FA9581B8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24401359"/>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 id="2147484198" r:id="rId28"/>
    <p:sldLayoutId id="2147484199" r:id="rId29"/>
    <p:sldLayoutId id="2147484200" r:id="rId30"/>
    <p:sldLayoutId id="2147484201" r:id="rId31"/>
    <p:sldLayoutId id="2147484202" r:id="rId32"/>
    <p:sldLayoutId id="2147484203" r:id="rId33"/>
    <p:sldLayoutId id="2147484204" r:id="rId34"/>
    <p:sldLayoutId id="2147484205" r:id="rId35"/>
    <p:sldLayoutId id="2147484206" r:id="rId36"/>
    <p:sldLayoutId id="2147484207" r:id="rId37"/>
    <p:sldLayoutId id="2147484208" r:id="rId38"/>
    <p:sldLayoutId id="2147484209" r:id="rId39"/>
    <p:sldLayoutId id="2147484210" r:id="rId40"/>
    <p:sldLayoutId id="2147484211" r:id="rId41"/>
    <p:sldLayoutId id="2147484212" r:id="rId42"/>
    <p:sldLayoutId id="2147484213" r:id="rId43"/>
    <p:sldLayoutId id="2147484214" r:id="rId44"/>
    <p:sldLayoutId id="2147484215" r:id="rId45"/>
    <p:sldLayoutId id="2147484216" r:id="rId46"/>
    <p:sldLayoutId id="2147484217" r:id="rId47"/>
    <p:sldLayoutId id="2147484218" r:id="rId48"/>
    <p:sldLayoutId id="2147484219" r:id="rId49"/>
    <p:sldLayoutId id="2147484220" r:id="rId50"/>
    <p:sldLayoutId id="2147484221" r:id="rId51"/>
    <p:sldLayoutId id="2147484222" r:id="rId52"/>
    <p:sldLayoutId id="2147484223" r:id="rId53"/>
    <p:sldLayoutId id="2147484224" r:id="rId54"/>
    <p:sldLayoutId id="2147484225" r:id="rId55"/>
    <p:sldLayoutId id="2147484226" r:id="rId56"/>
    <p:sldLayoutId id="2147484227" r:id="rId57"/>
    <p:sldLayoutId id="2147484228" r:id="rId58"/>
    <p:sldLayoutId id="2147484229" r:id="rId59"/>
    <p:sldLayoutId id="2147484230" r:id="rId60"/>
    <p:sldLayoutId id="2147484231" r:id="rId61"/>
    <p:sldLayoutId id="2147484232" r:id="rId62"/>
    <p:sldLayoutId id="2147484233" r:id="rId63"/>
    <p:sldLayoutId id="2147484234" r:id="rId64"/>
    <p:sldLayoutId id="2147484235" r:id="rId65"/>
    <p:sldLayoutId id="2147484236" r:id="rId66"/>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oris.mattox@cdph.c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cdc.gov/ssp/index.html" TargetMode="External"/><Relationship Id="rId3" Type="http://schemas.openxmlformats.org/officeDocument/2006/relationships/hyperlink" Target="https://www.cdph.ca.gov/Programs/CID/DOA/Pages/OA_prev_sep.aspx" TargetMode="External"/><Relationship Id="rId7" Type="http://schemas.openxmlformats.org/officeDocument/2006/relationships/hyperlink" Target="https://harmreduction.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harmreductionhelp.cdc.gov/s/" TargetMode="External"/><Relationship Id="rId5" Type="http://schemas.openxmlformats.org/officeDocument/2006/relationships/hyperlink" Target="https://nextdistro.org/" TargetMode="External"/><Relationship Id="rId4" Type="http://schemas.openxmlformats.org/officeDocument/2006/relationships/hyperlink" Target="https://www.dhcs.ca.gov/individuals/Pages/Naloxone_Distribution_Project.aspx" TargetMode="External"/><Relationship Id="rId9" Type="http://schemas.openxmlformats.org/officeDocument/2006/relationships/hyperlink" Target="mailto:sspinfo@cdph.c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FF507F-9B45-49F2-8E86-09008C4BB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16D72D-6A5F-2246-96CC-C2D97BE9F436}"/>
              </a:ext>
            </a:extLst>
          </p:cNvPr>
          <p:cNvSpPr>
            <a:spLocks noGrp="1"/>
          </p:cNvSpPr>
          <p:nvPr>
            <p:ph type="ctrTitle"/>
          </p:nvPr>
        </p:nvSpPr>
        <p:spPr>
          <a:xfrm>
            <a:off x="640081" y="791570"/>
            <a:ext cx="4018839" cy="5262390"/>
          </a:xfrm>
        </p:spPr>
        <p:txBody>
          <a:bodyPr vert="horz" lIns="91440" tIns="45720" rIns="91440" bIns="45720" rtlCol="0" anchor="ctr">
            <a:normAutofit/>
          </a:bodyPr>
          <a:lstStyle/>
          <a:p>
            <a:pPr algn="r"/>
            <a:r>
              <a:rPr lang="en-US" sz="5500" b="1" dirty="0">
                <a:solidFill>
                  <a:schemeClr val="bg2"/>
                </a:solidFill>
              </a:rPr>
              <a:t>Building Harm reduction services in your community</a:t>
            </a:r>
          </a:p>
        </p:txBody>
      </p:sp>
      <p:sp>
        <p:nvSpPr>
          <p:cNvPr id="15" name="Rectangle 14">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p:cNvSpPr txBox="1"/>
          <p:nvPr/>
        </p:nvSpPr>
        <p:spPr>
          <a:xfrm>
            <a:off x="7918892" y="3769177"/>
            <a:ext cx="3132566" cy="2110513"/>
          </a:xfrm>
          <a:prstGeom prst="rect">
            <a:avLst/>
          </a:prstGeom>
        </p:spPr>
        <p:txBody>
          <a:bodyPr vert="horz" lIns="91440" tIns="45720" rIns="91440" bIns="45720" rtlCol="0" anchor="ctr">
            <a:normAutofit/>
          </a:bodyPr>
          <a:lstStyle/>
          <a:p>
            <a:pPr indent="-384048" algn="r">
              <a:lnSpc>
                <a:spcPct val="94000"/>
              </a:lnSpc>
              <a:spcAft>
                <a:spcPts val="200"/>
              </a:spcAft>
              <a:buFont typeface="Franklin Gothic Book" panose="020B0503020102020204" pitchFamily="34" charset="0"/>
            </a:pPr>
            <a:r>
              <a:rPr lang="en-US" sz="1400" b="1" u="sng" dirty="0">
                <a:solidFill>
                  <a:schemeClr val="tx2"/>
                </a:solidFill>
              </a:rPr>
              <a:t>Loris A. Mattox</a:t>
            </a:r>
          </a:p>
          <a:p>
            <a:pPr indent="-384048" algn="r">
              <a:lnSpc>
                <a:spcPct val="94000"/>
              </a:lnSpc>
              <a:spcAft>
                <a:spcPts val="200"/>
              </a:spcAft>
              <a:buFont typeface="Franklin Gothic Book" panose="020B0503020102020204" pitchFamily="34" charset="0"/>
            </a:pPr>
            <a:r>
              <a:rPr lang="en-US" sz="1400" b="1" i="1" dirty="0">
                <a:solidFill>
                  <a:schemeClr val="tx2"/>
                </a:solidFill>
              </a:rPr>
              <a:t>Capacity Building Specialist</a:t>
            </a:r>
          </a:p>
          <a:p>
            <a:pPr indent="-384048" algn="r">
              <a:lnSpc>
                <a:spcPct val="94000"/>
              </a:lnSpc>
              <a:spcAft>
                <a:spcPts val="200"/>
              </a:spcAft>
              <a:buFont typeface="Franklin Gothic Book" panose="020B0503020102020204" pitchFamily="34" charset="0"/>
            </a:pPr>
            <a:r>
              <a:rPr lang="en-US" sz="1400" b="1" dirty="0">
                <a:solidFill>
                  <a:schemeClr val="tx2"/>
                </a:solidFill>
              </a:rPr>
              <a:t>Harm Reduction Unit </a:t>
            </a:r>
          </a:p>
          <a:p>
            <a:pPr indent="-384048" algn="r">
              <a:lnSpc>
                <a:spcPct val="94000"/>
              </a:lnSpc>
              <a:spcAft>
                <a:spcPts val="200"/>
              </a:spcAft>
              <a:buFont typeface="Franklin Gothic Book" panose="020B0503020102020204" pitchFamily="34" charset="0"/>
            </a:pPr>
            <a:r>
              <a:rPr lang="en-US" sz="1400" dirty="0">
                <a:solidFill>
                  <a:schemeClr val="tx2"/>
                </a:solidFill>
              </a:rPr>
              <a:t>Prevention Branch</a:t>
            </a:r>
          </a:p>
          <a:p>
            <a:pPr indent="-384048" algn="r">
              <a:lnSpc>
                <a:spcPct val="94000"/>
              </a:lnSpc>
              <a:spcAft>
                <a:spcPts val="200"/>
              </a:spcAft>
              <a:buFont typeface="Franklin Gothic Book" panose="020B0503020102020204" pitchFamily="34" charset="0"/>
            </a:pPr>
            <a:r>
              <a:rPr lang="en-US" sz="1400" dirty="0">
                <a:solidFill>
                  <a:schemeClr val="tx2"/>
                </a:solidFill>
              </a:rPr>
              <a:t>Office of AIDS Division </a:t>
            </a:r>
          </a:p>
          <a:p>
            <a:pPr indent="-384048" algn="r">
              <a:lnSpc>
                <a:spcPct val="94000"/>
              </a:lnSpc>
              <a:spcAft>
                <a:spcPts val="200"/>
              </a:spcAft>
              <a:buFont typeface="Franklin Gothic Book" panose="020B0503020102020204" pitchFamily="34" charset="0"/>
            </a:pPr>
            <a:r>
              <a:rPr lang="en-US" sz="1400" dirty="0">
                <a:solidFill>
                  <a:schemeClr val="tx2"/>
                </a:solidFill>
              </a:rPr>
              <a:t>California Department of Public Health</a:t>
            </a:r>
          </a:p>
          <a:p>
            <a:pPr indent="-384048" algn="r">
              <a:lnSpc>
                <a:spcPct val="94000"/>
              </a:lnSpc>
              <a:spcAft>
                <a:spcPts val="200"/>
              </a:spcAft>
              <a:buFont typeface="Franklin Gothic Book" panose="020B0503020102020204" pitchFamily="34" charset="0"/>
            </a:pPr>
            <a:r>
              <a:rPr lang="en-US" sz="1400" dirty="0">
                <a:solidFill>
                  <a:schemeClr val="tx2"/>
                </a:solidFill>
                <a:hlinkClick r:id="rId3"/>
              </a:rPr>
              <a:t>Loris.mattox@cdph.ca.gov</a:t>
            </a:r>
            <a:endParaRPr lang="en-US" sz="1400" dirty="0">
              <a:solidFill>
                <a:schemeClr val="tx2"/>
              </a:solidFill>
            </a:endParaRPr>
          </a:p>
        </p:txBody>
      </p:sp>
    </p:spTree>
    <p:extLst>
      <p:ext uri="{BB962C8B-B14F-4D97-AF65-F5344CB8AC3E}">
        <p14:creationId xmlns:p14="http://schemas.microsoft.com/office/powerpoint/2010/main" val="3357723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Harm Reduction in California"/>
          <p:cNvSpPr txBox="1">
            <a:spLocks noGrp="1"/>
          </p:cNvSpPr>
          <p:nvPr>
            <p:ph type="title"/>
          </p:nvPr>
        </p:nvSpPr>
        <p:spPr>
          <a:xfrm>
            <a:off x="271858" y="235819"/>
            <a:ext cx="10992050" cy="902825"/>
          </a:xfrm>
          <a:prstGeom prst="rect">
            <a:avLst/>
          </a:prstGeom>
        </p:spPr>
        <p:txBody>
          <a:bodyPr>
            <a:noAutofit/>
          </a:bodyPr>
          <a:lstStyle>
            <a:lvl1pPr>
              <a:defRPr sz="5000" b="1">
                <a:latin typeface="Helvetica Neue"/>
                <a:ea typeface="Helvetica Neue"/>
                <a:cs typeface="Helvetica Neue"/>
                <a:sym typeface="Helvetica Neue"/>
              </a:defRPr>
            </a:lvl1pPr>
          </a:lstStyle>
          <a:p>
            <a:pPr algn="l"/>
            <a:r>
              <a:rPr lang="en-US" sz="4000" dirty="0">
                <a:solidFill>
                  <a:schemeClr val="tx2"/>
                </a:solidFill>
                <a:latin typeface="Arial Nova" panose="020B0504020202020204" pitchFamily="34" charset="0"/>
              </a:rPr>
              <a:t>Harm reduction policy </a:t>
            </a:r>
            <a:r>
              <a:rPr sz="4000" dirty="0">
                <a:solidFill>
                  <a:schemeClr val="tx2"/>
                </a:solidFill>
                <a:latin typeface="Arial Nova" panose="020B0504020202020204" pitchFamily="34" charset="0"/>
              </a:rPr>
              <a:t>in</a:t>
            </a:r>
            <a:r>
              <a:rPr lang="en-US" sz="4000" dirty="0">
                <a:solidFill>
                  <a:schemeClr val="tx2"/>
                </a:solidFill>
                <a:latin typeface="Arial Nova" panose="020B0504020202020204" pitchFamily="34" charset="0"/>
              </a:rPr>
              <a:t> </a:t>
            </a:r>
            <a:r>
              <a:rPr sz="4000" dirty="0">
                <a:solidFill>
                  <a:schemeClr val="tx2"/>
                </a:solidFill>
                <a:latin typeface="Arial Nova" panose="020B0504020202020204" pitchFamily="34" charset="0"/>
              </a:rPr>
              <a:t>California</a:t>
            </a:r>
          </a:p>
        </p:txBody>
      </p:sp>
      <p:sp>
        <p:nvSpPr>
          <p:cNvPr id="225" name="44 syringe services programs in 25 counties. First began in late 1980s.…"/>
          <p:cNvSpPr txBox="1">
            <a:spLocks noGrp="1"/>
          </p:cNvSpPr>
          <p:nvPr>
            <p:ph type="body" idx="1"/>
          </p:nvPr>
        </p:nvSpPr>
        <p:spPr>
          <a:xfrm>
            <a:off x="271858" y="1110713"/>
            <a:ext cx="7851864" cy="5511468"/>
          </a:xfrm>
          <a:prstGeom prst="rect">
            <a:avLst/>
          </a:prstGeom>
        </p:spPr>
        <p:txBody>
          <a:bodyPr>
            <a:noAutofit/>
          </a:bodyPr>
          <a:lstStyle/>
          <a:p>
            <a:pPr algn="l" defTabSz="1048475">
              <a:spcBef>
                <a:spcPts val="1336"/>
              </a:spcBef>
              <a:buSzPct val="125000"/>
              <a:defRPr sz="2924">
                <a:solidFill>
                  <a:srgbClr val="000000"/>
                </a:solidFill>
                <a:latin typeface="Arial"/>
                <a:ea typeface="Arial"/>
                <a:cs typeface="Arial"/>
                <a:sym typeface="Arial"/>
              </a:defRP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Health and Safety Code 121349</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states that SSPs may be authorized by CDPH or a city or county government, pursuant to California. </a:t>
            </a:r>
          </a:p>
          <a:p>
            <a:pPr algn="l" defTabSz="1048475">
              <a:spcBef>
                <a:spcPts val="1336"/>
              </a:spcBef>
              <a:buSzPct val="125000"/>
              <a:defRPr sz="2924">
                <a:solidFill>
                  <a:srgbClr val="000000"/>
                </a:solidFill>
                <a:latin typeface="Arial"/>
                <a:ea typeface="Arial"/>
                <a:cs typeface="Arial"/>
                <a:sym typeface="Arial"/>
              </a:defRP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Business and Professions Code 4145.5(b) </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states that </a:t>
            </a:r>
            <a:r>
              <a:rPr lang="en-US" sz="1800" b="1" i="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physicians and pharmacists may dispense an unlimited number of syringes without a prescription to anyone age 18 or older </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disease and injury prevention purposes.</a:t>
            </a:r>
          </a:p>
          <a:p>
            <a:pPr algn="l" defTabSz="1048475">
              <a:spcBef>
                <a:spcPts val="1336"/>
              </a:spcBef>
              <a:buSzPct val="125000"/>
              <a:defRPr sz="2924">
                <a:solidFill>
                  <a:srgbClr val="000000"/>
                </a:solidFill>
                <a:latin typeface="Arial"/>
                <a:ea typeface="Arial"/>
                <a:cs typeface="Arial"/>
                <a:sym typeface="Arial"/>
              </a:defRPr>
            </a:pPr>
            <a:r>
              <a:rPr lang="en-US" sz="1800" b="1" dirty="0">
                <a:solidFill>
                  <a:schemeClr val="tx1"/>
                </a:solidFill>
                <a:latin typeface="Calibri" panose="020F0502020204030204" pitchFamily="34" charset="0"/>
                <a:cs typeface="Calibri" panose="020F0502020204030204" pitchFamily="34" charset="0"/>
              </a:rPr>
              <a:t>B&amp;P Code Section 4145.5 </a:t>
            </a:r>
            <a:r>
              <a:rPr lang="en-US" sz="1800" i="1" dirty="0">
                <a:solidFill>
                  <a:schemeClr val="tx1"/>
                </a:solidFill>
                <a:latin typeface="Calibri" panose="020F0502020204030204" pitchFamily="34" charset="0"/>
                <a:cs typeface="Calibri" panose="020F0502020204030204" pitchFamily="34" charset="0"/>
              </a:rPr>
              <a:t>permits the </a:t>
            </a:r>
            <a:r>
              <a:rPr lang="en-US" sz="1800" b="1" i="1" u="sng" dirty="0">
                <a:solidFill>
                  <a:schemeClr val="tx1"/>
                </a:solidFill>
                <a:latin typeface="Calibri" panose="020F0502020204030204" pitchFamily="34" charset="0"/>
                <a:cs typeface="Calibri" panose="020F0502020204030204" pitchFamily="34" charset="0"/>
              </a:rPr>
              <a:t>nonprescription sale of syringes by California pharmacies</a:t>
            </a:r>
            <a:r>
              <a:rPr lang="en-US" sz="1800" i="1" dirty="0">
                <a:solidFill>
                  <a:schemeClr val="tx1"/>
                </a:solidFill>
                <a:latin typeface="Calibri" panose="020F0502020204030204" pitchFamily="34" charset="0"/>
                <a:cs typeface="Calibri" panose="020F0502020204030204" pitchFamily="34" charset="0"/>
              </a:rPr>
              <a:t>. A pharmacy that furnishes nonprescription syringes must store them so that they are only available to authorized personnel and are not accessible to other persons.</a:t>
            </a:r>
            <a:endParaRPr lang="en-US" sz="18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defTabSz="1048475">
              <a:spcBef>
                <a:spcPts val="1336"/>
              </a:spcBef>
              <a:buSzPct val="125000"/>
              <a:defRPr sz="2924">
                <a:solidFill>
                  <a:srgbClr val="000000"/>
                </a:solidFill>
                <a:latin typeface="Arial"/>
                <a:ea typeface="Arial"/>
                <a:cs typeface="Arial"/>
                <a:sym typeface="Arial"/>
              </a:defRPr>
            </a:pPr>
            <a:r>
              <a:rPr lang="en-US" sz="1800" b="1" dirty="0">
                <a:solidFill>
                  <a:schemeClr val="tx1"/>
                </a:solidFill>
                <a:latin typeface="Calibri" panose="020F0502020204030204" pitchFamily="34" charset="0"/>
                <a:cs typeface="Calibri" panose="020F0502020204030204" pitchFamily="34" charset="0"/>
              </a:rPr>
              <a:t>HSC Section 121349.1 </a:t>
            </a:r>
            <a:r>
              <a:rPr lang="en-US" sz="1800" i="1" dirty="0">
                <a:solidFill>
                  <a:schemeClr val="tx1"/>
                </a:solidFill>
                <a:latin typeface="Calibri" panose="020F0502020204030204" pitchFamily="34" charset="0"/>
                <a:cs typeface="Calibri" panose="020F0502020204030204" pitchFamily="34" charset="0"/>
              </a:rPr>
              <a:t>states that SSP “participants shall not be subject to criminal prosecution for possession of </a:t>
            </a:r>
            <a:r>
              <a:rPr lang="en-US" sz="1800" b="1" i="1" u="sng" dirty="0">
                <a:solidFill>
                  <a:schemeClr val="tx1"/>
                </a:solidFill>
                <a:latin typeface="Calibri" panose="020F0502020204030204" pitchFamily="34" charset="0"/>
                <a:cs typeface="Calibri" panose="020F0502020204030204" pitchFamily="34" charset="0"/>
              </a:rPr>
              <a:t>syringes and any materials </a:t>
            </a:r>
            <a:r>
              <a:rPr lang="en-US" sz="1800" i="1" dirty="0">
                <a:solidFill>
                  <a:schemeClr val="tx1"/>
                </a:solidFill>
                <a:latin typeface="Calibri" panose="020F0502020204030204" pitchFamily="34" charset="0"/>
                <a:cs typeface="Calibri" panose="020F0502020204030204" pitchFamily="34" charset="0"/>
              </a:rPr>
              <a:t>deemed by a local or state health department to be necessary to prevent the spread of communicable diseases, or to prevent drug overdose, injury, or disability acquired from an authorized needle and syringe exchange project entity.” It does not specify an age requirement. </a:t>
            </a:r>
            <a:r>
              <a:rPr lang="en-US" sz="1800" b="1" i="1" u="sng" dirty="0">
                <a:solidFill>
                  <a:schemeClr val="tx1"/>
                </a:solidFill>
                <a:latin typeface="Calibri" panose="020F0502020204030204" pitchFamily="34" charset="0"/>
                <a:cs typeface="Calibri" panose="020F0502020204030204" pitchFamily="34" charset="0"/>
              </a:rPr>
              <a:t>An authorized SSP may provide syringes to anyone, regardless of age, as part of services to prevent HIV and hepatitis C.</a:t>
            </a:r>
          </a:p>
        </p:txBody>
      </p:sp>
    </p:spTree>
    <p:extLst>
      <p:ext uri="{BB962C8B-B14F-4D97-AF65-F5344CB8AC3E}">
        <p14:creationId xmlns:p14="http://schemas.microsoft.com/office/powerpoint/2010/main" val="167456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SPs at the Intersection…"/>
          <p:cNvSpPr txBox="1">
            <a:spLocks noGrp="1"/>
          </p:cNvSpPr>
          <p:nvPr>
            <p:ph type="title"/>
          </p:nvPr>
        </p:nvSpPr>
        <p:spPr>
          <a:prstGeom prst="rect">
            <a:avLst/>
          </a:prstGeom>
        </p:spPr>
        <p:txBody>
          <a:bodyPr>
            <a:noAutofit/>
          </a:bodyPr>
          <a:lstStyle/>
          <a:p>
            <a:pPr algn="ctr">
              <a:defRPr sz="5000" b="1">
                <a:latin typeface="Helvetica Neue"/>
                <a:ea typeface="Helvetica Neue"/>
                <a:cs typeface="Helvetica Neue"/>
                <a:sym typeface="Helvetica Neue"/>
              </a:defRPr>
            </a:pPr>
            <a:r>
              <a:rPr lang="en-US" sz="5500" dirty="0">
                <a:solidFill>
                  <a:schemeClr val="tx2"/>
                </a:solidFill>
                <a:latin typeface="Arial Nova" panose="020B0504020202020204" pitchFamily="34" charset="0"/>
              </a:rPr>
              <a:t>Harm Reduction Works</a:t>
            </a:r>
            <a:r>
              <a:rPr sz="5500" dirty="0">
                <a:solidFill>
                  <a:schemeClr val="tx2"/>
                </a:solidFill>
                <a:latin typeface="Arial Nova" panose="020B0504020202020204" pitchFamily="34" charset="0"/>
              </a:rPr>
              <a:t> </a:t>
            </a:r>
            <a:br>
              <a:rPr lang="en-US" sz="5500" dirty="0">
                <a:solidFill>
                  <a:schemeClr val="tx2"/>
                </a:solidFill>
                <a:latin typeface="Arial Nova" panose="020B0504020202020204" pitchFamily="34" charset="0"/>
              </a:rPr>
            </a:br>
            <a:r>
              <a:rPr lang="en-US" sz="5500" dirty="0">
                <a:solidFill>
                  <a:schemeClr val="tx2"/>
                </a:solidFill>
                <a:latin typeface="Arial Nova" panose="020B0504020202020204" pitchFamily="34" charset="0"/>
              </a:rPr>
              <a:t>Across</a:t>
            </a:r>
            <a:r>
              <a:rPr sz="5500" dirty="0">
                <a:solidFill>
                  <a:schemeClr val="tx2"/>
                </a:solidFill>
                <a:latin typeface="Arial Nova" panose="020B0504020202020204" pitchFamily="34" charset="0"/>
              </a:rPr>
              <a:t> Multiple Epidemics</a:t>
            </a:r>
          </a:p>
        </p:txBody>
      </p:sp>
      <p:grpSp>
        <p:nvGrpSpPr>
          <p:cNvPr id="235" name="Shape 219"/>
          <p:cNvGrpSpPr/>
          <p:nvPr/>
        </p:nvGrpSpPr>
        <p:grpSpPr>
          <a:xfrm>
            <a:off x="2189776" y="2704281"/>
            <a:ext cx="2539802" cy="2539802"/>
            <a:chOff x="-1" y="-1"/>
            <a:chExt cx="3612162" cy="3612162"/>
          </a:xfrm>
          <a:solidFill>
            <a:schemeClr val="accent5">
              <a:lumMod val="75000"/>
            </a:schemeClr>
          </a:solidFill>
        </p:grpSpPr>
        <p:sp>
          <p:nvSpPr>
            <p:cNvPr id="233" name="Circle"/>
            <p:cNvSpPr/>
            <p:nvPr/>
          </p:nvSpPr>
          <p:spPr>
            <a:xfrm>
              <a:off x="-1" y="-1"/>
              <a:ext cx="3612162" cy="3612162"/>
            </a:xfrm>
            <a:prstGeom prst="ellipse">
              <a:avLst/>
            </a:prstGeom>
            <a:grpFill/>
            <a:ln w="12700" cap="flat">
              <a:solidFill>
                <a:srgbClr val="415665"/>
              </a:solidFill>
              <a:prstDash val="dash"/>
              <a:round/>
            </a:ln>
            <a:effectLst/>
          </p:spPr>
          <p:txBody>
            <a:bodyPr wrap="square" lIns="45719" tIns="45719" rIns="45719" bIns="45719" numCol="1" anchor="ctr">
              <a:noAutofit/>
            </a:bodyPr>
            <a:lstStyle/>
            <a:p>
              <a:pPr defTabSz="1219156">
                <a:defRPr sz="3400">
                  <a:solidFill>
                    <a:srgbClr val="FFFFFF"/>
                  </a:solidFill>
                  <a:latin typeface="Source Sans Pro"/>
                  <a:ea typeface="Source Sans Pro"/>
                  <a:cs typeface="Source Sans Pro"/>
                  <a:sym typeface="Source Sans Pro"/>
                </a:defRPr>
              </a:pPr>
              <a:endParaRPr sz="2391"/>
            </a:p>
          </p:txBody>
        </p:sp>
        <p:sp>
          <p:nvSpPr>
            <p:cNvPr id="234" name="Overdose"/>
            <p:cNvSpPr txBox="1"/>
            <p:nvPr/>
          </p:nvSpPr>
          <p:spPr>
            <a:xfrm>
              <a:off x="145013" y="886875"/>
              <a:ext cx="2938157" cy="1838408"/>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91425" tIns="91425" rIns="91425" bIns="91425" numCol="1" anchor="ctr">
              <a:spAutoFit/>
            </a:bodyPr>
            <a:lstStyle>
              <a:lvl1pPr defTabSz="1733973">
                <a:defRPr sz="3400">
                  <a:solidFill>
                    <a:srgbClr val="FFFFFF"/>
                  </a:solidFill>
                  <a:latin typeface="Source Sans Pro"/>
                  <a:ea typeface="Source Sans Pro"/>
                  <a:cs typeface="Source Sans Pro"/>
                  <a:sym typeface="Source Sans Pro"/>
                </a:defRPr>
              </a:lvl1pPr>
            </a:lstStyle>
            <a:p>
              <a:pPr algn="ctr"/>
              <a:r>
                <a:rPr sz="3600" b="1" dirty="0">
                  <a:latin typeface="+mn-lt"/>
                </a:rPr>
                <a:t>Overdose</a:t>
              </a:r>
              <a:endParaRPr lang="en-US" sz="3600" b="1" dirty="0">
                <a:latin typeface="+mn-lt"/>
              </a:endParaRPr>
            </a:p>
            <a:p>
              <a:pPr algn="ctr"/>
              <a:r>
                <a:rPr lang="en-US" sz="3600" b="1" dirty="0">
                  <a:latin typeface="+mn-lt"/>
                </a:rPr>
                <a:t>Deaths</a:t>
              </a:r>
              <a:endParaRPr sz="3600" b="1" dirty="0">
                <a:latin typeface="+mn-lt"/>
              </a:endParaRPr>
            </a:p>
          </p:txBody>
        </p:sp>
      </p:grpSp>
      <p:grpSp>
        <p:nvGrpSpPr>
          <p:cNvPr id="238" name="Shape 220"/>
          <p:cNvGrpSpPr/>
          <p:nvPr/>
        </p:nvGrpSpPr>
        <p:grpSpPr>
          <a:xfrm>
            <a:off x="6324207" y="2672897"/>
            <a:ext cx="2539802" cy="2539802"/>
            <a:chOff x="-1" y="-1"/>
            <a:chExt cx="3612162" cy="3612162"/>
          </a:xfrm>
          <a:solidFill>
            <a:schemeClr val="accent6">
              <a:lumMod val="50000"/>
            </a:schemeClr>
          </a:solidFill>
        </p:grpSpPr>
        <p:sp>
          <p:nvSpPr>
            <p:cNvPr id="236" name="Circle"/>
            <p:cNvSpPr/>
            <p:nvPr/>
          </p:nvSpPr>
          <p:spPr>
            <a:xfrm>
              <a:off x="-1" y="-1"/>
              <a:ext cx="3612162" cy="3612162"/>
            </a:xfrm>
            <a:prstGeom prst="ellipse">
              <a:avLst/>
            </a:prstGeom>
            <a:grpFill/>
            <a:ln w="12700" cap="flat">
              <a:solidFill>
                <a:srgbClr val="415665"/>
              </a:solidFill>
              <a:prstDash val="dash"/>
              <a:round/>
            </a:ln>
            <a:effectLst/>
          </p:spPr>
          <p:txBody>
            <a:bodyPr wrap="square" lIns="45719" tIns="45719" rIns="45719" bIns="45719" numCol="1" anchor="ctr">
              <a:noAutofit/>
            </a:bodyPr>
            <a:lstStyle/>
            <a:p>
              <a:pPr defTabSz="1219156">
                <a:defRPr sz="3400">
                  <a:solidFill>
                    <a:srgbClr val="FFFFFF"/>
                  </a:solidFill>
                  <a:latin typeface="Source Sans Pro"/>
                  <a:ea typeface="Source Sans Pro"/>
                  <a:cs typeface="Source Sans Pro"/>
                  <a:sym typeface="Source Sans Pro"/>
                </a:defRPr>
              </a:pPr>
              <a:endParaRPr sz="2391"/>
            </a:p>
          </p:txBody>
        </p:sp>
        <p:sp>
          <p:nvSpPr>
            <p:cNvPr id="237" name="Other Infectious Diseases"/>
            <p:cNvSpPr txBox="1"/>
            <p:nvPr/>
          </p:nvSpPr>
          <p:spPr>
            <a:xfrm>
              <a:off x="528987" y="624239"/>
              <a:ext cx="2822337" cy="2363680"/>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91425" tIns="91425" rIns="91425" bIns="91425" numCol="1" anchor="ctr">
              <a:spAutoFit/>
            </a:bodyPr>
            <a:lstStyle>
              <a:lvl1pPr defTabSz="1733973">
                <a:defRPr sz="3400">
                  <a:solidFill>
                    <a:srgbClr val="FFFFFF"/>
                  </a:solidFill>
                  <a:latin typeface="Source Sans Pro"/>
                  <a:ea typeface="Source Sans Pro"/>
                  <a:cs typeface="Source Sans Pro"/>
                  <a:sym typeface="Source Sans Pro"/>
                </a:defRPr>
              </a:lvl1pPr>
            </a:lstStyle>
            <a:p>
              <a:pPr algn="ctr"/>
              <a:r>
                <a:rPr sz="3200" b="1" dirty="0">
                  <a:latin typeface="+mn-lt"/>
                </a:rPr>
                <a:t>Other Infectious Diseases</a:t>
              </a:r>
            </a:p>
          </p:txBody>
        </p:sp>
      </p:grpSp>
      <p:grpSp>
        <p:nvGrpSpPr>
          <p:cNvPr id="241" name="Shape 222"/>
          <p:cNvGrpSpPr/>
          <p:nvPr/>
        </p:nvGrpSpPr>
        <p:grpSpPr>
          <a:xfrm>
            <a:off x="4269721" y="2705439"/>
            <a:ext cx="2539802" cy="2539802"/>
            <a:chOff x="-1" y="-1"/>
            <a:chExt cx="3612162" cy="3612162"/>
          </a:xfrm>
          <a:solidFill>
            <a:schemeClr val="accent5">
              <a:lumMod val="50000"/>
            </a:schemeClr>
          </a:solidFill>
        </p:grpSpPr>
        <p:sp>
          <p:nvSpPr>
            <p:cNvPr id="239" name="Circle"/>
            <p:cNvSpPr/>
            <p:nvPr/>
          </p:nvSpPr>
          <p:spPr>
            <a:xfrm>
              <a:off x="-1" y="-1"/>
              <a:ext cx="3612162" cy="3612162"/>
            </a:xfrm>
            <a:prstGeom prst="ellipse">
              <a:avLst/>
            </a:prstGeom>
            <a:grpFill/>
            <a:ln w="50800" cap="flat">
              <a:solidFill>
                <a:srgbClr val="FFFFFF"/>
              </a:solidFill>
              <a:prstDash val="solid"/>
              <a:round/>
            </a:ln>
            <a:effectLst/>
          </p:spPr>
          <p:txBody>
            <a:bodyPr wrap="square" lIns="45719" tIns="45719" rIns="45719" bIns="45719" numCol="1" anchor="ctr">
              <a:noAutofit/>
            </a:bodyPr>
            <a:lstStyle/>
            <a:p>
              <a:pPr defTabSz="1219156">
                <a:defRPr sz="4400" b="1">
                  <a:solidFill>
                    <a:srgbClr val="FFFFFF"/>
                  </a:solidFill>
                  <a:latin typeface="Source Sans Pro"/>
                  <a:ea typeface="Source Sans Pro"/>
                  <a:cs typeface="Source Sans Pro"/>
                  <a:sym typeface="Source Sans Pro"/>
                </a:defRPr>
              </a:pPr>
              <a:endParaRPr sz="3094"/>
            </a:p>
          </p:txBody>
        </p:sp>
        <p:sp>
          <p:nvSpPr>
            <p:cNvPr id="240" name="HIV &amp; HCV"/>
            <p:cNvSpPr txBox="1"/>
            <p:nvPr/>
          </p:nvSpPr>
          <p:spPr>
            <a:xfrm>
              <a:off x="528987" y="886875"/>
              <a:ext cx="2554183" cy="1838408"/>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91425" tIns="91425" rIns="91425" bIns="91425" numCol="1" anchor="ctr">
              <a:spAutoFit/>
            </a:bodyPr>
            <a:lstStyle>
              <a:lvl1pPr defTabSz="1733973">
                <a:defRPr sz="4400" b="1">
                  <a:solidFill>
                    <a:srgbClr val="FFFFFF"/>
                  </a:solidFill>
                  <a:latin typeface="Source Sans Pro"/>
                  <a:ea typeface="Source Sans Pro"/>
                  <a:cs typeface="Source Sans Pro"/>
                  <a:sym typeface="Source Sans Pro"/>
                </a:defRPr>
              </a:lvl1pPr>
            </a:lstStyle>
            <a:p>
              <a:pPr algn="ctr"/>
              <a:r>
                <a:rPr sz="3600" dirty="0">
                  <a:latin typeface="+mn-lt"/>
                </a:rPr>
                <a:t>HIV &amp; HCV</a:t>
              </a:r>
            </a:p>
          </p:txBody>
        </p:sp>
      </p:grpSp>
      <p:sp>
        <p:nvSpPr>
          <p:cNvPr id="242" name="Invasive Group A Strep"/>
          <p:cNvSpPr txBox="1"/>
          <p:nvPr/>
        </p:nvSpPr>
        <p:spPr>
          <a:xfrm>
            <a:off x="7152948" y="2336910"/>
            <a:ext cx="1951176" cy="31021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200">
                <a:solidFill>
                  <a:srgbClr val="008F00"/>
                </a:solidFill>
                <a:latin typeface="Helvetica Neue"/>
                <a:ea typeface="Helvetica Neue"/>
                <a:cs typeface="Helvetica Neue"/>
                <a:sym typeface="Helvetica Neue"/>
              </a:defRPr>
            </a:lvl1pPr>
          </a:lstStyle>
          <a:p>
            <a:r>
              <a:rPr sz="1547" b="1" dirty="0">
                <a:solidFill>
                  <a:srgbClr val="6C5200"/>
                </a:solidFill>
                <a:latin typeface="+mn-lt"/>
              </a:rPr>
              <a:t>Invasive Group A Strep</a:t>
            </a:r>
          </a:p>
        </p:txBody>
      </p:sp>
      <p:sp>
        <p:nvSpPr>
          <p:cNvPr id="243" name="Endocarditis"/>
          <p:cNvSpPr txBox="1"/>
          <p:nvPr/>
        </p:nvSpPr>
        <p:spPr>
          <a:xfrm>
            <a:off x="8903684" y="4626342"/>
            <a:ext cx="1107676" cy="31021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200">
                <a:solidFill>
                  <a:srgbClr val="008F00"/>
                </a:solidFill>
                <a:latin typeface="Helvetica Neue"/>
                <a:ea typeface="Helvetica Neue"/>
                <a:cs typeface="Helvetica Neue"/>
                <a:sym typeface="Helvetica Neue"/>
              </a:defRPr>
            </a:lvl1pPr>
          </a:lstStyle>
          <a:p>
            <a:r>
              <a:rPr sz="1547" b="1" dirty="0">
                <a:solidFill>
                  <a:srgbClr val="6C5200"/>
                </a:solidFill>
                <a:latin typeface="+mn-lt"/>
              </a:rPr>
              <a:t>Endocarditis</a:t>
            </a:r>
          </a:p>
        </p:txBody>
      </p:sp>
      <p:sp>
        <p:nvSpPr>
          <p:cNvPr id="244" name="Skin &amp; Soft Tissue Infections"/>
          <p:cNvSpPr txBox="1"/>
          <p:nvPr/>
        </p:nvSpPr>
        <p:spPr>
          <a:xfrm>
            <a:off x="6802785" y="5245241"/>
            <a:ext cx="2454839" cy="31021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200">
                <a:solidFill>
                  <a:srgbClr val="008F00"/>
                </a:solidFill>
                <a:latin typeface="Helvetica Neue"/>
                <a:ea typeface="Helvetica Neue"/>
                <a:cs typeface="Helvetica Neue"/>
                <a:sym typeface="Helvetica Neue"/>
              </a:defRPr>
            </a:lvl1pPr>
          </a:lstStyle>
          <a:p>
            <a:r>
              <a:rPr sz="1547" b="1" dirty="0">
                <a:solidFill>
                  <a:srgbClr val="6C5200"/>
                </a:solidFill>
                <a:latin typeface="+mn-lt"/>
              </a:rPr>
              <a:t>Skin &amp; Soft Tissue Infections</a:t>
            </a:r>
          </a:p>
        </p:txBody>
      </p:sp>
      <p:sp>
        <p:nvSpPr>
          <p:cNvPr id="245" name="Wound Botulism"/>
          <p:cNvSpPr txBox="1"/>
          <p:nvPr/>
        </p:nvSpPr>
        <p:spPr>
          <a:xfrm>
            <a:off x="8793112" y="2781195"/>
            <a:ext cx="1436933" cy="31021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200">
                <a:solidFill>
                  <a:srgbClr val="008F00"/>
                </a:solidFill>
                <a:latin typeface="Helvetica Neue"/>
                <a:ea typeface="Helvetica Neue"/>
                <a:cs typeface="Helvetica Neue"/>
                <a:sym typeface="Helvetica Neue"/>
              </a:defRPr>
            </a:lvl1pPr>
          </a:lstStyle>
          <a:p>
            <a:r>
              <a:rPr sz="1547" b="1" dirty="0">
                <a:solidFill>
                  <a:srgbClr val="6C5200"/>
                </a:solidFill>
                <a:latin typeface="+mn-lt"/>
              </a:rPr>
              <a:t>Wound Botulism</a:t>
            </a:r>
          </a:p>
        </p:txBody>
      </p:sp>
      <p:sp>
        <p:nvSpPr>
          <p:cNvPr id="17" name="Wound Botulism">
            <a:extLst>
              <a:ext uri="{FF2B5EF4-FFF2-40B4-BE49-F238E27FC236}">
                <a16:creationId xmlns:a16="http://schemas.microsoft.com/office/drawing/2014/main" id="{80E21357-4C3C-254B-B9E7-4CD3E81F9B03}"/>
              </a:ext>
            </a:extLst>
          </p:cNvPr>
          <p:cNvSpPr txBox="1"/>
          <p:nvPr/>
        </p:nvSpPr>
        <p:spPr>
          <a:xfrm>
            <a:off x="9104124" y="3240105"/>
            <a:ext cx="1389747" cy="31021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2200">
                <a:solidFill>
                  <a:srgbClr val="008F00"/>
                </a:solidFill>
                <a:latin typeface="Helvetica Neue"/>
                <a:ea typeface="Helvetica Neue"/>
                <a:cs typeface="Helvetica Neue"/>
                <a:sym typeface="Helvetica Neue"/>
              </a:defRPr>
            </a:lvl1pPr>
          </a:lstStyle>
          <a:p>
            <a:r>
              <a:rPr lang="en-US" sz="1547" b="1" dirty="0">
                <a:solidFill>
                  <a:srgbClr val="6C5200"/>
                </a:solidFill>
                <a:latin typeface="+mn-lt"/>
              </a:rPr>
              <a:t>Hepatitis A &amp; B</a:t>
            </a:r>
            <a:endParaRPr sz="1547" b="1" dirty="0">
              <a:solidFill>
                <a:srgbClr val="6C5200"/>
              </a:solidFill>
              <a:latin typeface="+mn-lt"/>
            </a:endParaRPr>
          </a:p>
        </p:txBody>
      </p:sp>
      <p:sp>
        <p:nvSpPr>
          <p:cNvPr id="18" name="Wound Botulism">
            <a:extLst>
              <a:ext uri="{FF2B5EF4-FFF2-40B4-BE49-F238E27FC236}">
                <a16:creationId xmlns:a16="http://schemas.microsoft.com/office/drawing/2014/main" id="{80E21357-4C3C-254B-B9E7-4CD3E81F9B03}"/>
              </a:ext>
            </a:extLst>
          </p:cNvPr>
          <p:cNvSpPr txBox="1"/>
          <p:nvPr/>
        </p:nvSpPr>
        <p:spPr>
          <a:xfrm>
            <a:off x="9032473" y="3753044"/>
            <a:ext cx="2395144" cy="54829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2200">
                <a:solidFill>
                  <a:srgbClr val="008F00"/>
                </a:solidFill>
                <a:latin typeface="Helvetica Neue"/>
                <a:ea typeface="Helvetica Neue"/>
                <a:cs typeface="Helvetica Neue"/>
                <a:sym typeface="Helvetica Neue"/>
              </a:defRPr>
            </a:lvl1pPr>
          </a:lstStyle>
          <a:p>
            <a:r>
              <a:rPr lang="en-US" sz="1547" b="1" dirty="0">
                <a:solidFill>
                  <a:srgbClr val="6C5200"/>
                </a:solidFill>
                <a:latin typeface="+mn-lt"/>
              </a:rPr>
              <a:t>STIs </a:t>
            </a:r>
          </a:p>
          <a:p>
            <a:r>
              <a:rPr lang="en-US" sz="1547" b="1" dirty="0">
                <a:solidFill>
                  <a:srgbClr val="6C5200"/>
                </a:solidFill>
                <a:latin typeface="+mn-lt"/>
              </a:rPr>
              <a:t>incl congenital syphilis</a:t>
            </a:r>
            <a:endParaRPr sz="1547" b="1" dirty="0">
              <a:solidFill>
                <a:srgbClr val="6C5200"/>
              </a:solidFill>
              <a:latin typeface="+mn-lt"/>
            </a:endParaRPr>
          </a:p>
        </p:txBody>
      </p:sp>
    </p:spTree>
    <p:extLst>
      <p:ext uri="{BB962C8B-B14F-4D97-AF65-F5344CB8AC3E}">
        <p14:creationId xmlns:p14="http://schemas.microsoft.com/office/powerpoint/2010/main" val="69392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37BC6D-7D30-4E70-9F2A-DF46114C47E8}"/>
              </a:ext>
            </a:extLst>
          </p:cNvPr>
          <p:cNvSpPr>
            <a:spLocks noGrp="1"/>
          </p:cNvSpPr>
          <p:nvPr>
            <p:ph type="title"/>
          </p:nvPr>
        </p:nvSpPr>
        <p:spPr>
          <a:xfrm>
            <a:off x="783285" y="115845"/>
            <a:ext cx="9601200" cy="1485900"/>
          </a:xfrm>
        </p:spPr>
        <p:txBody>
          <a:bodyPr/>
          <a:lstStyle/>
          <a:p>
            <a:r>
              <a:rPr lang="en-US" b="1" dirty="0">
                <a:latin typeface="Arial Nova" panose="020B0504020202020204" pitchFamily="34" charset="0"/>
              </a:rPr>
              <a:t>HIV</a:t>
            </a:r>
          </a:p>
        </p:txBody>
      </p:sp>
      <p:sp>
        <p:nvSpPr>
          <p:cNvPr id="2" name="Slide Number Placeholder 1"/>
          <p:cNvSpPr>
            <a:spLocks noGrp="1"/>
          </p:cNvSpPr>
          <p:nvPr>
            <p:ph type="sldNum" sz="quarter" idx="12"/>
          </p:nvPr>
        </p:nvSpPr>
        <p:spPr/>
        <p:txBody>
          <a:bodyPr>
            <a:normAutofit/>
          </a:bodyPr>
          <a:lstStyle/>
          <a:p>
            <a:pPr>
              <a:spcAft>
                <a:spcPts val="600"/>
              </a:spcAft>
            </a:pPr>
            <a:fld id="{00000000-1234-1234-1234-123412341234}" type="slidenum">
              <a:rPr lang="en">
                <a:solidFill>
                  <a:srgbClr val="FFFFFF"/>
                </a:solidFill>
              </a:rPr>
              <a:pPr>
                <a:spcAft>
                  <a:spcPts val="600"/>
                </a:spcAft>
              </a:pPr>
              <a:t>12</a:t>
            </a:fld>
            <a:endParaRPr lang="en">
              <a:solidFill>
                <a:srgbClr val="FFFFFF"/>
              </a:solidFill>
            </a:endParaRPr>
          </a:p>
        </p:txBody>
      </p:sp>
      <p:graphicFrame>
        <p:nvGraphicFramePr>
          <p:cNvPr id="6" name="Chart 5">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839896225"/>
              </p:ext>
            </p:extLst>
          </p:nvPr>
        </p:nvGraphicFramePr>
        <p:xfrm>
          <a:off x="783286" y="800100"/>
          <a:ext cx="10625429" cy="52578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A7A8EDE-4685-4F11-B741-F8E81B280911}"/>
              </a:ext>
            </a:extLst>
          </p:cNvPr>
          <p:cNvSpPr txBox="1"/>
          <p:nvPr/>
        </p:nvSpPr>
        <p:spPr>
          <a:xfrm>
            <a:off x="477012" y="6457141"/>
            <a:ext cx="5956159" cy="292388"/>
          </a:xfrm>
          <a:prstGeom prst="rect">
            <a:avLst/>
          </a:prstGeom>
          <a:noFill/>
        </p:spPr>
        <p:txBody>
          <a:bodyPr wrap="square" rtlCol="0">
            <a:spAutoFit/>
          </a:bodyPr>
          <a:lstStyle/>
          <a:p>
            <a:r>
              <a:rPr lang="en-US" sz="1300" dirty="0">
                <a:solidFill>
                  <a:schemeClr val="bg1"/>
                </a:solidFill>
              </a:rPr>
              <a:t>Source: CDPH Office of AIDS</a:t>
            </a:r>
          </a:p>
        </p:txBody>
      </p:sp>
    </p:spTree>
    <p:extLst>
      <p:ext uri="{BB962C8B-B14F-4D97-AF65-F5344CB8AC3E}">
        <p14:creationId xmlns:p14="http://schemas.microsoft.com/office/powerpoint/2010/main" val="145097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Picture 5" descr="Picture 5"/>
          <p:cNvPicPr preferRelativeResize="0">
            <a:picLocks/>
          </p:cNvPicPr>
          <p:nvPr/>
        </p:nvPicPr>
        <p:blipFill rotWithShape="1">
          <a:blip r:embed="rId3"/>
          <a:srcRect l="3427" t="13665" b="16763"/>
          <a:stretch/>
        </p:blipFill>
        <p:spPr>
          <a:xfrm>
            <a:off x="833540" y="1195273"/>
            <a:ext cx="11201273" cy="5212080"/>
          </a:xfrm>
          <a:prstGeom prst="rect">
            <a:avLst/>
          </a:prstGeom>
          <a:ln w="12700">
            <a:miter lim="400000"/>
          </a:ln>
        </p:spPr>
      </p:pic>
      <p:sp>
        <p:nvSpPr>
          <p:cNvPr id="2" name="Title 1"/>
          <p:cNvSpPr>
            <a:spLocks noGrp="1"/>
          </p:cNvSpPr>
          <p:nvPr>
            <p:ph type="title"/>
          </p:nvPr>
        </p:nvSpPr>
        <p:spPr>
          <a:xfrm>
            <a:off x="833540" y="185147"/>
            <a:ext cx="9601200" cy="640764"/>
          </a:xfrm>
        </p:spPr>
        <p:txBody>
          <a:bodyPr>
            <a:normAutofit fontScale="90000"/>
          </a:bodyPr>
          <a:lstStyle/>
          <a:p>
            <a:r>
              <a:rPr lang="en-US" sz="4900" b="1" dirty="0">
                <a:latin typeface="Arial Nova" panose="020B0504020202020204" pitchFamily="34" charset="0"/>
              </a:rPr>
              <a:t>HCV</a:t>
            </a:r>
            <a:br>
              <a:rPr lang="en-US" sz="1800" dirty="0"/>
            </a:br>
            <a:br>
              <a:rPr lang="en-US" sz="2000" dirty="0">
                <a:solidFill>
                  <a:schemeClr val="tx2"/>
                </a:solidFill>
              </a:rPr>
            </a:br>
            <a:endParaRPr lang="en-US" sz="1800" dirty="0">
              <a:solidFill>
                <a:schemeClr val="tx2"/>
              </a:solidFill>
            </a:endParaRPr>
          </a:p>
        </p:txBody>
      </p:sp>
      <p:sp>
        <p:nvSpPr>
          <p:cNvPr id="4" name="TextBox 3"/>
          <p:cNvSpPr txBox="1"/>
          <p:nvPr/>
        </p:nvSpPr>
        <p:spPr>
          <a:xfrm>
            <a:off x="695762" y="6524127"/>
            <a:ext cx="6054997" cy="297454"/>
          </a:xfrm>
          <a:prstGeom prst="rect">
            <a:avLst/>
          </a:prstGeom>
          <a:noFill/>
        </p:spPr>
        <p:txBody>
          <a:bodyPr wrap="square" rtlCol="0">
            <a:spAutoFit/>
          </a:bodyPr>
          <a:lstStyle/>
          <a:p>
            <a:r>
              <a:rPr lang="en-US" sz="1333" dirty="0"/>
              <a:t>Source: CDPH Office of Viral Hepatitis Prevention</a:t>
            </a:r>
          </a:p>
        </p:txBody>
      </p:sp>
      <p:sp>
        <p:nvSpPr>
          <p:cNvPr id="8" name="Title 1">
            <a:extLst>
              <a:ext uri="{FF2B5EF4-FFF2-40B4-BE49-F238E27FC236}">
                <a16:creationId xmlns:a16="http://schemas.microsoft.com/office/drawing/2014/main" id="{7BDD5EF9-1D3E-4CB9-8875-89F48C1E0125}"/>
              </a:ext>
            </a:extLst>
          </p:cNvPr>
          <p:cNvSpPr txBox="1">
            <a:spLocks/>
          </p:cNvSpPr>
          <p:nvPr/>
        </p:nvSpPr>
        <p:spPr>
          <a:xfrm>
            <a:off x="2423652" y="1308095"/>
            <a:ext cx="9601200" cy="737016"/>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2000" b="1" i="1" dirty="0">
                <a:solidFill>
                  <a:schemeClr val="tx1"/>
                </a:solidFill>
                <a:latin typeface="Arial Nova" panose="020B0504020202020204" pitchFamily="34" charset="0"/>
              </a:rPr>
              <a:t>Newly Reported Cases by age distribution</a:t>
            </a:r>
          </a:p>
          <a:p>
            <a:pPr algn="ctr"/>
            <a:r>
              <a:rPr lang="en-US" sz="2000" b="1" i="1" dirty="0">
                <a:solidFill>
                  <a:schemeClr val="tx1"/>
                </a:solidFill>
                <a:latin typeface="Arial Nova" panose="020B0504020202020204" pitchFamily="34" charset="0"/>
              </a:rPr>
              <a:t>California 2007 - 2015</a:t>
            </a:r>
            <a:br>
              <a:rPr lang="en-US" sz="2000" dirty="0"/>
            </a:br>
            <a:endParaRPr lang="en-US" sz="1800" dirty="0"/>
          </a:p>
        </p:txBody>
      </p:sp>
    </p:spTree>
    <p:extLst>
      <p:ext uri="{BB962C8B-B14F-4D97-AF65-F5344CB8AC3E}">
        <p14:creationId xmlns:p14="http://schemas.microsoft.com/office/powerpoint/2010/main" val="98075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1F2EBBA1-DE61-4CC3-A657-42AB3FCC5CBA}"/>
              </a:ext>
            </a:extLst>
          </p:cNvPr>
          <p:cNvPicPr>
            <a:picLocks noChangeAspect="1"/>
          </p:cNvPicPr>
          <p:nvPr/>
        </p:nvPicPr>
        <p:blipFill>
          <a:blip r:embed="rId3"/>
          <a:stretch>
            <a:fillRect/>
          </a:stretch>
        </p:blipFill>
        <p:spPr>
          <a:xfrm>
            <a:off x="1955830" y="881224"/>
            <a:ext cx="9816936" cy="5669280"/>
          </a:xfrm>
          <a:prstGeom prst="rect">
            <a:avLst/>
          </a:prstGeom>
        </p:spPr>
      </p:pic>
      <p:sp>
        <p:nvSpPr>
          <p:cNvPr id="10" name="TextBox 9">
            <a:extLst>
              <a:ext uri="{FF2B5EF4-FFF2-40B4-BE49-F238E27FC236}">
                <a16:creationId xmlns:a16="http://schemas.microsoft.com/office/drawing/2014/main" id="{9C2B3484-DF8E-48A8-80CF-C665434AD4F7}"/>
              </a:ext>
            </a:extLst>
          </p:cNvPr>
          <p:cNvSpPr txBox="1"/>
          <p:nvPr/>
        </p:nvSpPr>
        <p:spPr>
          <a:xfrm>
            <a:off x="5024285" y="2782668"/>
            <a:ext cx="3695970" cy="707886"/>
          </a:xfrm>
          <a:prstGeom prst="rect">
            <a:avLst/>
          </a:prstGeom>
          <a:noFill/>
        </p:spPr>
        <p:txBody>
          <a:bodyPr wrap="square" rtlCol="0">
            <a:spAutoFit/>
          </a:bodyPr>
          <a:lstStyle/>
          <a:p>
            <a:r>
              <a:rPr lang="en-US" sz="2000" b="1" dirty="0">
                <a:highlight>
                  <a:srgbClr val="DEA900"/>
                </a:highlight>
              </a:rPr>
              <a:t>Fentanyl-involved deaths increased 30x from 2015-2020</a:t>
            </a:r>
          </a:p>
        </p:txBody>
      </p:sp>
      <p:sp>
        <p:nvSpPr>
          <p:cNvPr id="2" name="TextBox 1">
            <a:extLst>
              <a:ext uri="{FF2B5EF4-FFF2-40B4-BE49-F238E27FC236}">
                <a16:creationId xmlns:a16="http://schemas.microsoft.com/office/drawing/2014/main" id="{D1D68F16-3773-409D-958F-81A7BA148E9F}"/>
              </a:ext>
            </a:extLst>
          </p:cNvPr>
          <p:cNvSpPr txBox="1"/>
          <p:nvPr/>
        </p:nvSpPr>
        <p:spPr>
          <a:xfrm>
            <a:off x="795910" y="6550504"/>
            <a:ext cx="5956159" cy="292388"/>
          </a:xfrm>
          <a:prstGeom prst="rect">
            <a:avLst/>
          </a:prstGeom>
          <a:noFill/>
        </p:spPr>
        <p:txBody>
          <a:bodyPr wrap="square" rtlCol="0">
            <a:spAutoFit/>
          </a:bodyPr>
          <a:lstStyle/>
          <a:p>
            <a:r>
              <a:rPr lang="en-US" sz="1300" dirty="0"/>
              <a:t>Source: CDPH Overdose Surveillance Dashboard </a:t>
            </a:r>
          </a:p>
        </p:txBody>
      </p:sp>
      <p:sp>
        <p:nvSpPr>
          <p:cNvPr id="5" name="Title 4">
            <a:extLst>
              <a:ext uri="{FF2B5EF4-FFF2-40B4-BE49-F238E27FC236}">
                <a16:creationId xmlns:a16="http://schemas.microsoft.com/office/drawing/2014/main" id="{D8D7C693-E592-493D-8F2E-BC9A5ABCF2E9}"/>
              </a:ext>
            </a:extLst>
          </p:cNvPr>
          <p:cNvSpPr>
            <a:spLocks noGrp="1"/>
          </p:cNvSpPr>
          <p:nvPr>
            <p:ph type="title"/>
          </p:nvPr>
        </p:nvSpPr>
        <p:spPr>
          <a:xfrm>
            <a:off x="903778" y="209417"/>
            <a:ext cx="9601200" cy="1485900"/>
          </a:xfrm>
        </p:spPr>
        <p:txBody>
          <a:bodyPr/>
          <a:lstStyle/>
          <a:p>
            <a:r>
              <a:rPr lang="en-US" b="1" dirty="0">
                <a:latin typeface="Arial Nova" panose="020B0504020202020204" pitchFamily="34" charset="0"/>
              </a:rPr>
              <a:t>OVERDOSE DEATHS</a:t>
            </a:r>
          </a:p>
        </p:txBody>
      </p:sp>
    </p:spTree>
    <p:extLst>
      <p:ext uri="{BB962C8B-B14F-4D97-AF65-F5344CB8AC3E}">
        <p14:creationId xmlns:p14="http://schemas.microsoft.com/office/powerpoint/2010/main" val="293058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 bar chart, histogram&#10;&#10;Description automatically generated">
            <a:extLst>
              <a:ext uri="{FF2B5EF4-FFF2-40B4-BE49-F238E27FC236}">
                <a16:creationId xmlns:a16="http://schemas.microsoft.com/office/drawing/2014/main" id="{32FBDB1E-3771-407F-A7B4-1CE995DA1700}"/>
              </a:ext>
            </a:extLst>
          </p:cNvPr>
          <p:cNvPicPr>
            <a:picLocks noChangeAspect="1"/>
          </p:cNvPicPr>
          <p:nvPr/>
        </p:nvPicPr>
        <p:blipFill>
          <a:blip r:embed="rId3"/>
          <a:stretch>
            <a:fillRect/>
          </a:stretch>
        </p:blipFill>
        <p:spPr>
          <a:xfrm>
            <a:off x="6213269" y="1991223"/>
            <a:ext cx="5909662" cy="3383280"/>
          </a:xfrm>
          <a:prstGeom prst="rect">
            <a:avLst/>
          </a:prstGeom>
        </p:spPr>
      </p:pic>
      <p:pic>
        <p:nvPicPr>
          <p:cNvPr id="3" name="Picture 2" descr="Chart, bar chart&#10;&#10;Description automatically generated">
            <a:extLst>
              <a:ext uri="{FF2B5EF4-FFF2-40B4-BE49-F238E27FC236}">
                <a16:creationId xmlns:a16="http://schemas.microsoft.com/office/drawing/2014/main" id="{CCEBFD7E-53FB-4F66-BB7E-62AB636A0D3B}"/>
              </a:ext>
            </a:extLst>
          </p:cNvPr>
          <p:cNvPicPr>
            <a:picLocks noChangeAspect="1"/>
          </p:cNvPicPr>
          <p:nvPr/>
        </p:nvPicPr>
        <p:blipFill>
          <a:blip r:embed="rId4"/>
          <a:stretch>
            <a:fillRect/>
          </a:stretch>
        </p:blipFill>
        <p:spPr>
          <a:xfrm>
            <a:off x="785982" y="2184481"/>
            <a:ext cx="5441196" cy="3115083"/>
          </a:xfrm>
          <a:prstGeom prst="rect">
            <a:avLst/>
          </a:prstGeom>
        </p:spPr>
      </p:pic>
      <p:sp>
        <p:nvSpPr>
          <p:cNvPr id="5" name="TextBox 4">
            <a:extLst>
              <a:ext uri="{FF2B5EF4-FFF2-40B4-BE49-F238E27FC236}">
                <a16:creationId xmlns:a16="http://schemas.microsoft.com/office/drawing/2014/main" id="{A97D1043-AEA1-4EDD-883B-AB3A19872CC7}"/>
              </a:ext>
            </a:extLst>
          </p:cNvPr>
          <p:cNvSpPr txBox="1"/>
          <p:nvPr/>
        </p:nvSpPr>
        <p:spPr>
          <a:xfrm>
            <a:off x="2059259" y="914005"/>
            <a:ext cx="8073482" cy="1077218"/>
          </a:xfrm>
          <a:prstGeom prst="rect">
            <a:avLst/>
          </a:prstGeom>
          <a:noFill/>
        </p:spPr>
        <p:txBody>
          <a:bodyPr wrap="square" rtlCol="0">
            <a:spAutoFit/>
          </a:bodyPr>
          <a:lstStyle/>
          <a:p>
            <a:pPr algn="ctr"/>
            <a:r>
              <a:rPr lang="en-US" sz="3200" dirty="0"/>
              <a:t>Age Distribution of Opioid Overdose Deaths, California 2015 and 2020</a:t>
            </a:r>
          </a:p>
        </p:txBody>
      </p:sp>
      <p:sp>
        <p:nvSpPr>
          <p:cNvPr id="7" name="TextBox 6">
            <a:extLst>
              <a:ext uri="{FF2B5EF4-FFF2-40B4-BE49-F238E27FC236}">
                <a16:creationId xmlns:a16="http://schemas.microsoft.com/office/drawing/2014/main" id="{70AB95FE-E708-45AC-B3D9-2C49E1C57F7D}"/>
              </a:ext>
            </a:extLst>
          </p:cNvPr>
          <p:cNvSpPr txBox="1"/>
          <p:nvPr/>
        </p:nvSpPr>
        <p:spPr>
          <a:xfrm>
            <a:off x="891050" y="6356195"/>
            <a:ext cx="5956159" cy="292388"/>
          </a:xfrm>
          <a:prstGeom prst="rect">
            <a:avLst/>
          </a:prstGeom>
          <a:noFill/>
        </p:spPr>
        <p:txBody>
          <a:bodyPr wrap="square" rtlCol="0">
            <a:spAutoFit/>
          </a:bodyPr>
          <a:lstStyle/>
          <a:p>
            <a:r>
              <a:rPr lang="en-US" sz="1300" dirty="0"/>
              <a:t>Source: CDPH Overdose Surveillance Dashboard </a:t>
            </a:r>
          </a:p>
        </p:txBody>
      </p:sp>
      <p:sp>
        <p:nvSpPr>
          <p:cNvPr id="2" name="Title 1">
            <a:extLst>
              <a:ext uri="{FF2B5EF4-FFF2-40B4-BE49-F238E27FC236}">
                <a16:creationId xmlns:a16="http://schemas.microsoft.com/office/drawing/2014/main" id="{6A26008A-2052-476C-8325-B503DD5C95EA}"/>
              </a:ext>
            </a:extLst>
          </p:cNvPr>
          <p:cNvSpPr>
            <a:spLocks noGrp="1"/>
          </p:cNvSpPr>
          <p:nvPr>
            <p:ph type="title"/>
          </p:nvPr>
        </p:nvSpPr>
        <p:spPr>
          <a:xfrm>
            <a:off x="1122617" y="211690"/>
            <a:ext cx="10181303" cy="529832"/>
          </a:xfrm>
        </p:spPr>
        <p:txBody>
          <a:bodyPr>
            <a:normAutofit fontScale="90000"/>
          </a:bodyPr>
          <a:lstStyle/>
          <a:p>
            <a:r>
              <a:rPr lang="en-US" b="1" dirty="0">
                <a:latin typeface="Arial Nova" panose="020B0504020202020204" pitchFamily="34" charset="0"/>
              </a:rPr>
              <a:t>TREND: Teen overdose deaths spike</a:t>
            </a:r>
          </a:p>
        </p:txBody>
      </p:sp>
    </p:spTree>
    <p:extLst>
      <p:ext uri="{BB962C8B-B14F-4D97-AF65-F5344CB8AC3E}">
        <p14:creationId xmlns:p14="http://schemas.microsoft.com/office/powerpoint/2010/main" val="1994918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AB95FE-E708-45AC-B3D9-2C49E1C57F7D}"/>
              </a:ext>
            </a:extLst>
          </p:cNvPr>
          <p:cNvSpPr txBox="1"/>
          <p:nvPr/>
        </p:nvSpPr>
        <p:spPr>
          <a:xfrm>
            <a:off x="891050" y="6356195"/>
            <a:ext cx="5956159" cy="292388"/>
          </a:xfrm>
          <a:prstGeom prst="rect">
            <a:avLst/>
          </a:prstGeom>
          <a:noFill/>
        </p:spPr>
        <p:txBody>
          <a:bodyPr wrap="square" rtlCol="0">
            <a:spAutoFit/>
          </a:bodyPr>
          <a:lstStyle/>
          <a:p>
            <a:r>
              <a:rPr lang="en-US" sz="1300" dirty="0"/>
              <a:t>Source: CDPH Overdose Surveillance Dashboard </a:t>
            </a:r>
          </a:p>
        </p:txBody>
      </p:sp>
      <p:sp>
        <p:nvSpPr>
          <p:cNvPr id="2" name="Title 1">
            <a:extLst>
              <a:ext uri="{FF2B5EF4-FFF2-40B4-BE49-F238E27FC236}">
                <a16:creationId xmlns:a16="http://schemas.microsoft.com/office/drawing/2014/main" id="{6A26008A-2052-476C-8325-B503DD5C95EA}"/>
              </a:ext>
            </a:extLst>
          </p:cNvPr>
          <p:cNvSpPr>
            <a:spLocks noGrp="1"/>
          </p:cNvSpPr>
          <p:nvPr>
            <p:ph type="title"/>
          </p:nvPr>
        </p:nvSpPr>
        <p:spPr>
          <a:xfrm>
            <a:off x="1122617" y="211690"/>
            <a:ext cx="10610579" cy="529832"/>
          </a:xfrm>
        </p:spPr>
        <p:txBody>
          <a:bodyPr>
            <a:normAutofit fontScale="90000"/>
          </a:bodyPr>
          <a:lstStyle/>
          <a:p>
            <a:r>
              <a:rPr lang="en-US" b="1" dirty="0">
                <a:latin typeface="Arial Nova" panose="020B0504020202020204" pitchFamily="34" charset="0"/>
              </a:rPr>
              <a:t>Nevada County Opioid Overdose Snapshot</a:t>
            </a:r>
          </a:p>
        </p:txBody>
      </p:sp>
      <p:pic>
        <p:nvPicPr>
          <p:cNvPr id="4" name="Picture">
            <a:extLst>
              <a:ext uri="{FF2B5EF4-FFF2-40B4-BE49-F238E27FC236}">
                <a16:creationId xmlns:a16="http://schemas.microsoft.com/office/drawing/2014/main" id="{25629CDE-B305-4929-A848-7DF9E3EFD50D}"/>
              </a:ext>
            </a:extLst>
          </p:cNvPr>
          <p:cNvPicPr/>
          <p:nvPr/>
        </p:nvPicPr>
        <p:blipFill>
          <a:blip r:embed="rId3"/>
          <a:stretch>
            <a:fillRect/>
          </a:stretch>
        </p:blipFill>
        <p:spPr bwMode="auto">
          <a:xfrm>
            <a:off x="891050" y="764403"/>
            <a:ext cx="6858000" cy="5943600"/>
          </a:xfrm>
          <a:prstGeom prst="rect">
            <a:avLst/>
          </a:prstGeom>
          <a:noFill/>
          <a:ln w="9525">
            <a:noFill/>
            <a:headEnd/>
            <a:tailEnd/>
          </a:ln>
        </p:spPr>
      </p:pic>
      <p:sp>
        <p:nvSpPr>
          <p:cNvPr id="3" name="TextBox 2">
            <a:extLst>
              <a:ext uri="{FF2B5EF4-FFF2-40B4-BE49-F238E27FC236}">
                <a16:creationId xmlns:a16="http://schemas.microsoft.com/office/drawing/2014/main" id="{50DA1E94-25AB-446A-BEA2-B0B52CE63536}"/>
              </a:ext>
            </a:extLst>
          </p:cNvPr>
          <p:cNvSpPr txBox="1"/>
          <p:nvPr/>
        </p:nvSpPr>
        <p:spPr>
          <a:xfrm>
            <a:off x="7749050" y="2084197"/>
            <a:ext cx="4330655" cy="2192908"/>
          </a:xfrm>
          <a:prstGeom prst="rect">
            <a:avLst/>
          </a:prstGeom>
          <a:noFill/>
        </p:spPr>
        <p:txBody>
          <a:bodyPr wrap="square" rtlCol="0">
            <a:spAutoFit/>
          </a:bodyPr>
          <a:lstStyle/>
          <a:p>
            <a:pPr marL="0" marR="0" algn="ctr">
              <a:spcBef>
                <a:spcPts val="1000"/>
              </a:spcBef>
              <a:spcAft>
                <a:spcPts val="0"/>
              </a:spcAft>
            </a:pPr>
            <a:r>
              <a:rPr lang="en-US" sz="1800" b="1" u="sng"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rPr>
              <a:t>2018-Q1 through 2021-Q2</a:t>
            </a:r>
          </a:p>
          <a:p>
            <a:pPr marL="0" marR="0">
              <a:spcBef>
                <a:spcPts val="900"/>
              </a:spcBef>
              <a:spcAft>
                <a:spcPts val="900"/>
              </a:spcAft>
            </a:pPr>
            <a:r>
              <a:rPr lang="en-US" sz="1600" dirty="0">
                <a:effectLst/>
                <a:latin typeface="Arial" panose="020B0604020202020204" pitchFamily="34" charset="0"/>
                <a:ea typeface="Cambria" panose="02040503050406030204" pitchFamily="18" charset="0"/>
                <a:cs typeface="Times New Roman" panose="02020603050405020304" pitchFamily="18" charset="0"/>
              </a:rPr>
              <a:t>Nevada experienced 30 any opioid-related overdose deaths in 2020, the most recent calendar year of data available and the annual crude mortality rate for 2020 was 30.06 per 100k residents. </a:t>
            </a:r>
          </a:p>
          <a:p>
            <a:pPr marL="0" marR="0">
              <a:spcBef>
                <a:spcPts val="900"/>
              </a:spcBef>
              <a:spcAft>
                <a:spcPts val="900"/>
              </a:spcAft>
            </a:pPr>
            <a:r>
              <a:rPr lang="en-US" sz="1600" i="1" dirty="0">
                <a:effectLst/>
                <a:latin typeface="Arial" panose="020B0604020202020204" pitchFamily="34" charset="0"/>
                <a:ea typeface="Cambria" panose="02040503050406030204" pitchFamily="18" charset="0"/>
                <a:cs typeface="Times New Roman" panose="02020603050405020304" pitchFamily="18" charset="0"/>
              </a:rPr>
              <a:t>*This represents a 328% increase from 2018*</a:t>
            </a:r>
          </a:p>
        </p:txBody>
      </p:sp>
      <p:sp>
        <p:nvSpPr>
          <p:cNvPr id="6" name="TextBox 5">
            <a:extLst>
              <a:ext uri="{FF2B5EF4-FFF2-40B4-BE49-F238E27FC236}">
                <a16:creationId xmlns:a16="http://schemas.microsoft.com/office/drawing/2014/main" id="{8A41DC2B-D683-4567-A198-797F78B4F55B}"/>
              </a:ext>
            </a:extLst>
          </p:cNvPr>
          <p:cNvSpPr txBox="1"/>
          <p:nvPr/>
        </p:nvSpPr>
        <p:spPr>
          <a:xfrm>
            <a:off x="8393229" y="6500116"/>
            <a:ext cx="3686477" cy="292388"/>
          </a:xfrm>
          <a:prstGeom prst="rect">
            <a:avLst/>
          </a:prstGeom>
          <a:noFill/>
        </p:spPr>
        <p:txBody>
          <a:bodyPr wrap="square" rtlCol="0">
            <a:spAutoFit/>
          </a:bodyPr>
          <a:lstStyle/>
          <a:p>
            <a:r>
              <a:rPr lang="en-US" sz="1300" dirty="0"/>
              <a:t>Source: CDPH Overdose Surveillance Dashboard </a:t>
            </a:r>
          </a:p>
        </p:txBody>
      </p:sp>
    </p:spTree>
    <p:extLst>
      <p:ext uri="{BB962C8B-B14F-4D97-AF65-F5344CB8AC3E}">
        <p14:creationId xmlns:p14="http://schemas.microsoft.com/office/powerpoint/2010/main" val="82771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AB95FE-E708-45AC-B3D9-2C49E1C57F7D}"/>
              </a:ext>
            </a:extLst>
          </p:cNvPr>
          <p:cNvSpPr txBox="1"/>
          <p:nvPr/>
        </p:nvSpPr>
        <p:spPr>
          <a:xfrm>
            <a:off x="8549223" y="6539585"/>
            <a:ext cx="3556150" cy="292388"/>
          </a:xfrm>
          <a:prstGeom prst="rect">
            <a:avLst/>
          </a:prstGeom>
          <a:noFill/>
        </p:spPr>
        <p:txBody>
          <a:bodyPr wrap="square" rtlCol="0">
            <a:spAutoFit/>
          </a:bodyPr>
          <a:lstStyle/>
          <a:p>
            <a:r>
              <a:rPr lang="en-US" sz="1300" dirty="0"/>
              <a:t>Source: CDPH Overdose Surveillance Dashboard </a:t>
            </a:r>
          </a:p>
        </p:txBody>
      </p:sp>
      <p:sp>
        <p:nvSpPr>
          <p:cNvPr id="2" name="Title 1">
            <a:extLst>
              <a:ext uri="{FF2B5EF4-FFF2-40B4-BE49-F238E27FC236}">
                <a16:creationId xmlns:a16="http://schemas.microsoft.com/office/drawing/2014/main" id="{6A26008A-2052-476C-8325-B503DD5C95EA}"/>
              </a:ext>
            </a:extLst>
          </p:cNvPr>
          <p:cNvSpPr>
            <a:spLocks noGrp="1"/>
          </p:cNvSpPr>
          <p:nvPr>
            <p:ph type="title"/>
          </p:nvPr>
        </p:nvSpPr>
        <p:spPr>
          <a:xfrm>
            <a:off x="1122617" y="211690"/>
            <a:ext cx="10181303" cy="529832"/>
          </a:xfrm>
        </p:spPr>
        <p:txBody>
          <a:bodyPr>
            <a:normAutofit fontScale="90000"/>
          </a:bodyPr>
          <a:lstStyle/>
          <a:p>
            <a:r>
              <a:rPr lang="en-US" b="1" dirty="0">
                <a:latin typeface="Arial Nova" panose="020B0504020202020204" pitchFamily="34" charset="0"/>
              </a:rPr>
              <a:t>Placer County Opioid Overdose Snapshot</a:t>
            </a:r>
          </a:p>
        </p:txBody>
      </p:sp>
      <p:pic>
        <p:nvPicPr>
          <p:cNvPr id="4" name="Picture">
            <a:extLst>
              <a:ext uri="{FF2B5EF4-FFF2-40B4-BE49-F238E27FC236}">
                <a16:creationId xmlns:a16="http://schemas.microsoft.com/office/drawing/2014/main" id="{939118D2-07AE-4D2F-9C71-1F9B40B70597}"/>
              </a:ext>
            </a:extLst>
          </p:cNvPr>
          <p:cNvPicPr/>
          <p:nvPr/>
        </p:nvPicPr>
        <p:blipFill>
          <a:blip r:embed="rId3"/>
          <a:stretch>
            <a:fillRect/>
          </a:stretch>
        </p:blipFill>
        <p:spPr bwMode="auto">
          <a:xfrm>
            <a:off x="891051" y="977030"/>
            <a:ext cx="6858000" cy="5669280"/>
          </a:xfrm>
          <a:prstGeom prst="rect">
            <a:avLst/>
          </a:prstGeom>
          <a:noFill/>
          <a:ln w="9525">
            <a:noFill/>
            <a:headEnd/>
            <a:tailEnd/>
          </a:ln>
        </p:spPr>
      </p:pic>
      <p:sp>
        <p:nvSpPr>
          <p:cNvPr id="5" name="TextBox 4">
            <a:extLst>
              <a:ext uri="{FF2B5EF4-FFF2-40B4-BE49-F238E27FC236}">
                <a16:creationId xmlns:a16="http://schemas.microsoft.com/office/drawing/2014/main" id="{76C66A99-01BA-4AE0-917F-14CE59C7E7F0}"/>
              </a:ext>
            </a:extLst>
          </p:cNvPr>
          <p:cNvSpPr txBox="1"/>
          <p:nvPr/>
        </p:nvSpPr>
        <p:spPr>
          <a:xfrm>
            <a:off x="7749051" y="2204185"/>
            <a:ext cx="4282528" cy="2192908"/>
          </a:xfrm>
          <a:prstGeom prst="rect">
            <a:avLst/>
          </a:prstGeom>
          <a:noFill/>
        </p:spPr>
        <p:txBody>
          <a:bodyPr wrap="square" rtlCol="0">
            <a:spAutoFit/>
          </a:bodyPr>
          <a:lstStyle/>
          <a:p>
            <a:pPr marL="0" marR="0" algn="ctr">
              <a:spcBef>
                <a:spcPts val="1000"/>
              </a:spcBef>
              <a:spcAft>
                <a:spcPts val="0"/>
              </a:spcAft>
            </a:pPr>
            <a:r>
              <a:rPr lang="en-US" sz="1800" b="1" u="sng"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rPr>
              <a:t>2018-Q1 through 2021-Q2</a:t>
            </a:r>
          </a:p>
          <a:p>
            <a:pPr marL="0" marR="0">
              <a:spcBef>
                <a:spcPts val="900"/>
              </a:spcBef>
              <a:spcAft>
                <a:spcPts val="900"/>
              </a:spcAft>
            </a:pPr>
            <a:r>
              <a:rPr lang="en-US" sz="1600" dirty="0">
                <a:effectLst/>
                <a:latin typeface="Arial" panose="020B0604020202020204" pitchFamily="34" charset="0"/>
                <a:ea typeface="Cambria" panose="02040503050406030204" pitchFamily="18" charset="0"/>
                <a:cs typeface="Times New Roman" panose="02020603050405020304" pitchFamily="18" charset="0"/>
              </a:rPr>
              <a:t>Placer experienced 45 any opioid-related overdose deaths in 2020, the most recent calendar year of data available and the annual crude mortality rate for 2020 was 11.13 per 100k residents. </a:t>
            </a:r>
          </a:p>
          <a:p>
            <a:pPr marL="0" marR="0">
              <a:spcBef>
                <a:spcPts val="900"/>
              </a:spcBef>
              <a:spcAft>
                <a:spcPts val="900"/>
              </a:spcAft>
            </a:pPr>
            <a:r>
              <a:rPr lang="en-US" sz="1600" i="1" dirty="0">
                <a:effectLst/>
                <a:latin typeface="Arial" panose="020B0604020202020204" pitchFamily="34" charset="0"/>
                <a:ea typeface="Cambria" panose="02040503050406030204" pitchFamily="18" charset="0"/>
                <a:cs typeface="Times New Roman" panose="02020603050405020304" pitchFamily="18" charset="0"/>
              </a:rPr>
              <a:t>This represents a 448% increase from 2018</a:t>
            </a:r>
            <a:r>
              <a:rPr lang="en-US" sz="1600" dirty="0">
                <a:effectLst/>
                <a:latin typeface="Arial" panose="020B0604020202020204" pitchFamily="34"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3033108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9C860EE-F258-4F30-8A79-89B9C7DEBD74}"/>
              </a:ext>
            </a:extLst>
          </p:cNvPr>
          <p:cNvSpPr>
            <a:spLocks noGrp="1"/>
          </p:cNvSpPr>
          <p:nvPr>
            <p:ph type="ctrTitle"/>
          </p:nvPr>
        </p:nvSpPr>
        <p:spPr>
          <a:xfrm>
            <a:off x="1119331" y="703707"/>
            <a:ext cx="9779567" cy="1249358"/>
          </a:xfrm>
        </p:spPr>
        <p:txBody>
          <a:bodyPr vert="horz" lIns="91440" tIns="45720" rIns="91440" bIns="45720" rtlCol="0" anchor="b">
            <a:normAutofit/>
          </a:bodyPr>
          <a:lstStyle/>
          <a:p>
            <a:pPr algn="l"/>
            <a:r>
              <a:rPr lang="en-US" sz="5500" b="1" cap="all" dirty="0"/>
              <a:t>Turning to harm reduction</a:t>
            </a:r>
          </a:p>
        </p:txBody>
      </p:sp>
      <p:sp>
        <p:nvSpPr>
          <p:cNvPr id="2" name="Subtitle 1">
            <a:extLst>
              <a:ext uri="{FF2B5EF4-FFF2-40B4-BE49-F238E27FC236}">
                <a16:creationId xmlns:a16="http://schemas.microsoft.com/office/drawing/2014/main" id="{AD6657D0-26E9-4FF9-9B3E-537E9CE35498}"/>
              </a:ext>
            </a:extLst>
          </p:cNvPr>
          <p:cNvSpPr>
            <a:spLocks noGrp="1"/>
          </p:cNvSpPr>
          <p:nvPr>
            <p:ph type="subTitle" idx="1"/>
          </p:nvPr>
        </p:nvSpPr>
        <p:spPr/>
        <p:txBody>
          <a:bodyPr/>
          <a:lstStyle/>
          <a:p>
            <a:endParaRPr lang="en-US"/>
          </a:p>
        </p:txBody>
      </p:sp>
      <p:graphicFrame>
        <p:nvGraphicFramePr>
          <p:cNvPr id="5" name="Content Placeholder 2">
            <a:extLst>
              <a:ext uri="{FF2B5EF4-FFF2-40B4-BE49-F238E27FC236}">
                <a16:creationId xmlns:a16="http://schemas.microsoft.com/office/drawing/2014/main" id="{DC6E3EE4-7458-4FDD-A4E5-753F84BB2A58}"/>
              </a:ext>
            </a:extLst>
          </p:cNvPr>
          <p:cNvGraphicFramePr>
            <a:graphicFrameLocks noGrp="1" noChangeAspect="1"/>
          </p:cNvGraphicFramePr>
          <p:nvPr>
            <p:ph idx="4294967295"/>
            <p:extLst>
              <p:ext uri="{D42A27DB-BD31-4B8C-83A1-F6EECF244321}">
                <p14:modId xmlns:p14="http://schemas.microsoft.com/office/powerpoint/2010/main" val="706810285"/>
              </p:ext>
            </p:extLst>
          </p:nvPr>
        </p:nvGraphicFramePr>
        <p:xfrm>
          <a:off x="1201445" y="1819175"/>
          <a:ext cx="9784080" cy="3889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9725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DB74-0436-4DFB-B7D0-81EB248F3AEB}"/>
              </a:ext>
            </a:extLst>
          </p:cNvPr>
          <p:cNvSpPr>
            <a:spLocks noGrp="1"/>
          </p:cNvSpPr>
          <p:nvPr>
            <p:ph type="ctrTitle"/>
          </p:nvPr>
        </p:nvSpPr>
        <p:spPr>
          <a:xfrm>
            <a:off x="1150350" y="613934"/>
            <a:ext cx="8361229" cy="1349382"/>
          </a:xfrm>
        </p:spPr>
        <p:txBody>
          <a:bodyPr/>
          <a:lstStyle/>
          <a:p>
            <a:pPr algn="l"/>
            <a:r>
              <a:rPr lang="en-US" sz="5500" b="1" dirty="0"/>
              <a:t>considerations</a:t>
            </a:r>
          </a:p>
        </p:txBody>
      </p:sp>
      <p:sp>
        <p:nvSpPr>
          <p:cNvPr id="4" name="Text Placeholder 3">
            <a:extLst>
              <a:ext uri="{FF2B5EF4-FFF2-40B4-BE49-F238E27FC236}">
                <a16:creationId xmlns:a16="http://schemas.microsoft.com/office/drawing/2014/main" id="{1E72613E-29FD-408B-A992-1CF456A8380C}"/>
              </a:ext>
            </a:extLst>
          </p:cNvPr>
          <p:cNvSpPr>
            <a:spLocks noGrp="1"/>
          </p:cNvSpPr>
          <p:nvPr>
            <p:ph type="subTitle" idx="1"/>
          </p:nvPr>
        </p:nvSpPr>
        <p:spPr>
          <a:xfrm>
            <a:off x="1264991" y="1808059"/>
            <a:ext cx="8246588" cy="1349381"/>
          </a:xfrm>
        </p:spPr>
        <p:txBody>
          <a:bodyPr>
            <a:normAutofit fontScale="85000" lnSpcReduction="10000"/>
          </a:bodyPr>
          <a:lstStyle/>
          <a:p>
            <a:pPr marL="512763" indent="-512763" algn="l"/>
            <a:r>
              <a:rPr lang="en-US" sz="4400" dirty="0"/>
              <a:t> </a:t>
            </a:r>
            <a:r>
              <a:rPr lang="en-US" sz="4400" b="1" i="1" dirty="0">
                <a:solidFill>
                  <a:srgbClr val="6C5200"/>
                </a:solidFill>
              </a:rPr>
              <a:t>Why do you think people object to </a:t>
            </a:r>
          </a:p>
          <a:p>
            <a:pPr marL="512763" indent="-512763" algn="l"/>
            <a:r>
              <a:rPr lang="en-US" sz="4400" b="1" i="1" dirty="0">
                <a:solidFill>
                  <a:srgbClr val="6C5200"/>
                </a:solidFill>
              </a:rPr>
              <a:t>harm reduction services and concepts?</a:t>
            </a:r>
          </a:p>
        </p:txBody>
      </p:sp>
      <p:sp>
        <p:nvSpPr>
          <p:cNvPr id="5" name="Text Placeholder 3">
            <a:extLst>
              <a:ext uri="{FF2B5EF4-FFF2-40B4-BE49-F238E27FC236}">
                <a16:creationId xmlns:a16="http://schemas.microsoft.com/office/drawing/2014/main" id="{5049C097-F9A8-4E5D-9876-BEBDEC36B678}"/>
              </a:ext>
            </a:extLst>
          </p:cNvPr>
          <p:cNvSpPr txBox="1">
            <a:spLocks/>
          </p:cNvSpPr>
          <p:nvPr/>
        </p:nvSpPr>
        <p:spPr>
          <a:xfrm>
            <a:off x="1357162" y="3878982"/>
            <a:ext cx="9618319" cy="1799324"/>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bg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marL="512763" indent="-512763" algn="r"/>
            <a:r>
              <a:rPr lang="en-US" sz="4400" dirty="0"/>
              <a:t> </a:t>
            </a:r>
            <a:r>
              <a:rPr lang="en-US" sz="3800" b="1" i="1" dirty="0">
                <a:solidFill>
                  <a:srgbClr val="6C5200"/>
                </a:solidFill>
              </a:rPr>
              <a:t>Can you identify one small action to promote or increase harm reduction services?</a:t>
            </a:r>
          </a:p>
        </p:txBody>
      </p:sp>
    </p:spTree>
    <p:extLst>
      <p:ext uri="{BB962C8B-B14F-4D97-AF65-F5344CB8AC3E}">
        <p14:creationId xmlns:p14="http://schemas.microsoft.com/office/powerpoint/2010/main" val="385875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6230" y="1170811"/>
            <a:ext cx="9362308" cy="1114604"/>
          </a:xfrm>
        </p:spPr>
        <p:txBody>
          <a:bodyPr/>
          <a:lstStyle/>
          <a:p>
            <a:r>
              <a:rPr lang="en-US" sz="6200" b="1" dirty="0"/>
              <a:t>Harm Reduction Unit</a:t>
            </a:r>
          </a:p>
        </p:txBody>
      </p:sp>
      <p:sp>
        <p:nvSpPr>
          <p:cNvPr id="3" name="Content Placeholder 2"/>
          <p:cNvSpPr>
            <a:spLocks noGrp="1"/>
          </p:cNvSpPr>
          <p:nvPr>
            <p:ph type="subTitle" idx="1"/>
          </p:nvPr>
        </p:nvSpPr>
        <p:spPr>
          <a:xfrm>
            <a:off x="1414616" y="2120630"/>
            <a:ext cx="9221300" cy="3343833"/>
          </a:xfrm>
        </p:spPr>
        <p:txBody>
          <a:bodyPr>
            <a:normAutofit fontScale="70000" lnSpcReduction="20000"/>
          </a:bodyPr>
          <a:lstStyle/>
          <a:p>
            <a:r>
              <a:rPr lang="en-US" sz="3600" dirty="0">
                <a:solidFill>
                  <a:schemeClr val="tx1"/>
                </a:solidFill>
              </a:rPr>
              <a:t>Integrated public health goals: HIV, hepatitis C, overdose</a:t>
            </a:r>
          </a:p>
          <a:p>
            <a:endParaRPr lang="en-US" sz="2100" dirty="0">
              <a:solidFill>
                <a:schemeClr val="tx1"/>
              </a:solidFill>
            </a:endParaRPr>
          </a:p>
          <a:p>
            <a:pPr marL="342900" indent="-342900" algn="l">
              <a:buFont typeface="Wingdings" panose="05000000000000000000" pitchFamily="2" charset="2"/>
              <a:buChar char="Ø"/>
            </a:pPr>
            <a:r>
              <a:rPr lang="en-US" sz="3600" dirty="0">
                <a:solidFill>
                  <a:schemeClr val="tx1"/>
                </a:solidFill>
              </a:rPr>
              <a:t>Authorize, fund and grow syringe services programs</a:t>
            </a:r>
          </a:p>
          <a:p>
            <a:pPr algn="l"/>
            <a:endParaRPr lang="en-US" sz="3600" dirty="0">
              <a:solidFill>
                <a:schemeClr val="tx1"/>
              </a:solidFill>
            </a:endParaRPr>
          </a:p>
          <a:p>
            <a:pPr marL="342900" indent="-342900" algn="l">
              <a:buFont typeface="Wingdings" panose="05000000000000000000" pitchFamily="2" charset="2"/>
              <a:buChar char="Ø"/>
            </a:pPr>
            <a:r>
              <a:rPr lang="en-US" sz="3600" dirty="0">
                <a:solidFill>
                  <a:schemeClr val="tx1"/>
                </a:solidFill>
              </a:rPr>
              <a:t>Technical assistance to help programs start, grow, and flourish</a:t>
            </a:r>
          </a:p>
          <a:p>
            <a:pPr algn="l"/>
            <a:endParaRPr lang="en-US" sz="3600" dirty="0">
              <a:solidFill>
                <a:schemeClr val="tx1"/>
              </a:solidFill>
            </a:endParaRPr>
          </a:p>
          <a:p>
            <a:pPr marL="342900" indent="-342900" algn="l">
              <a:buFont typeface="Wingdings" panose="05000000000000000000" pitchFamily="2" charset="2"/>
              <a:buChar char="Ø"/>
            </a:pPr>
            <a:r>
              <a:rPr lang="en-US" sz="3600" dirty="0">
                <a:solidFill>
                  <a:schemeClr val="tx1"/>
                </a:solidFill>
              </a:rPr>
              <a:t>Public education </a:t>
            </a:r>
          </a:p>
          <a:p>
            <a:pPr algn="l"/>
            <a:endParaRPr lang="en-US" sz="3600" dirty="0">
              <a:solidFill>
                <a:schemeClr val="tx1"/>
              </a:solidFill>
            </a:endParaRPr>
          </a:p>
          <a:p>
            <a:pPr marL="342900" indent="-342900" algn="l">
              <a:buFont typeface="Wingdings" panose="05000000000000000000" pitchFamily="2" charset="2"/>
              <a:buChar char="Ø"/>
            </a:pPr>
            <a:r>
              <a:rPr lang="en-US" sz="3600" dirty="0">
                <a:solidFill>
                  <a:schemeClr val="tx1"/>
                </a:solidFill>
              </a:rPr>
              <a:t>Policy work to expand harm reduction throughout California</a:t>
            </a:r>
          </a:p>
          <a:p>
            <a:pPr marL="342900" indent="-342900" algn="l">
              <a:buFont typeface="Wingdings" panose="05000000000000000000" pitchFamily="2" charset="2"/>
              <a:buChar char="Ø"/>
            </a:pPr>
            <a:endParaRPr lang="en-US" sz="3600" dirty="0">
              <a:solidFill>
                <a:schemeClr val="tx1"/>
              </a:solidFill>
            </a:endParaRPr>
          </a:p>
          <a:p>
            <a:pPr marL="0" indent="0">
              <a:buNone/>
            </a:pPr>
            <a:endParaRPr lang="en-US" sz="2400" dirty="0"/>
          </a:p>
        </p:txBody>
      </p:sp>
      <p:pic>
        <p:nvPicPr>
          <p:cNvPr id="7" name="Image" descr="Image">
            <a:extLst>
              <a:ext uri="{FF2B5EF4-FFF2-40B4-BE49-F238E27FC236}">
                <a16:creationId xmlns:a16="http://schemas.microsoft.com/office/drawing/2014/main" id="{1AD7CC8F-2C31-4D90-ADD7-4686B554959E}"/>
              </a:ext>
            </a:extLst>
          </p:cNvPr>
          <p:cNvPicPr>
            <a:picLocks noChangeAspect="1"/>
          </p:cNvPicPr>
          <p:nvPr/>
        </p:nvPicPr>
        <p:blipFill>
          <a:blip r:embed="rId3"/>
          <a:stretch>
            <a:fillRect/>
          </a:stretch>
        </p:blipFill>
        <p:spPr>
          <a:xfrm>
            <a:off x="432733" y="5464464"/>
            <a:ext cx="1803577" cy="1188720"/>
          </a:xfrm>
          <a:prstGeom prst="rect">
            <a:avLst/>
          </a:prstGeom>
          <a:ln w="12700">
            <a:miter lim="400000"/>
          </a:ln>
        </p:spPr>
      </p:pic>
    </p:spTree>
    <p:extLst>
      <p:ext uri="{BB962C8B-B14F-4D97-AF65-F5344CB8AC3E}">
        <p14:creationId xmlns:p14="http://schemas.microsoft.com/office/powerpoint/2010/main" val="2654368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C718-C49F-44BA-9913-E8FB429BB9F2}"/>
              </a:ext>
            </a:extLst>
          </p:cNvPr>
          <p:cNvSpPr>
            <a:spLocks noGrp="1"/>
          </p:cNvSpPr>
          <p:nvPr>
            <p:ph type="ctrTitle"/>
          </p:nvPr>
        </p:nvSpPr>
        <p:spPr>
          <a:xfrm>
            <a:off x="1150350" y="999182"/>
            <a:ext cx="8361229" cy="993247"/>
          </a:xfrm>
        </p:spPr>
        <p:txBody>
          <a:bodyPr/>
          <a:lstStyle/>
          <a:p>
            <a:pPr algn="l"/>
            <a:r>
              <a:rPr lang="en-US" sz="5500" b="1" dirty="0"/>
              <a:t>Resources</a:t>
            </a:r>
          </a:p>
        </p:txBody>
      </p:sp>
      <p:sp>
        <p:nvSpPr>
          <p:cNvPr id="3" name="Content Placeholder 2">
            <a:extLst>
              <a:ext uri="{FF2B5EF4-FFF2-40B4-BE49-F238E27FC236}">
                <a16:creationId xmlns:a16="http://schemas.microsoft.com/office/drawing/2014/main" id="{47A52079-03FC-4327-BBF8-DD42D4E9F23A}"/>
              </a:ext>
            </a:extLst>
          </p:cNvPr>
          <p:cNvSpPr>
            <a:spLocks noGrp="1"/>
          </p:cNvSpPr>
          <p:nvPr>
            <p:ph type="subTitle" idx="1"/>
          </p:nvPr>
        </p:nvSpPr>
        <p:spPr>
          <a:xfrm>
            <a:off x="1260909" y="1838425"/>
            <a:ext cx="9673389" cy="3898232"/>
          </a:xfrm>
        </p:spPr>
        <p:txBody>
          <a:bodyPr>
            <a:normAutofit fontScale="77500" lnSpcReduction="20000"/>
          </a:bodyPr>
          <a:lstStyle/>
          <a:p>
            <a:pPr algn="l"/>
            <a:r>
              <a:rPr lang="en-US" b="1" dirty="0">
                <a:solidFill>
                  <a:srgbClr val="6C5200"/>
                </a:solidFill>
              </a:rPr>
              <a:t>Background and other information from CDPH</a:t>
            </a:r>
            <a:r>
              <a:rPr lang="en-US" b="1" dirty="0"/>
              <a:t> </a:t>
            </a:r>
            <a:r>
              <a:rPr lang="en-US" dirty="0">
                <a:hlinkClick r:id="rId3"/>
              </a:rPr>
              <a:t>https://www.cdph.ca.gov/Programs/CID/DOA/Pages/OA_prev_sep.aspx</a:t>
            </a:r>
            <a:r>
              <a:rPr lang="en-US" dirty="0"/>
              <a:t> </a:t>
            </a:r>
          </a:p>
          <a:p>
            <a:pPr algn="l"/>
            <a:endParaRPr lang="en-US" dirty="0"/>
          </a:p>
          <a:p>
            <a:pPr algn="l"/>
            <a:r>
              <a:rPr lang="en-US" b="1" dirty="0">
                <a:solidFill>
                  <a:srgbClr val="6C5200"/>
                </a:solidFill>
              </a:rPr>
              <a:t>DHCS Naloxone Distribution Project </a:t>
            </a:r>
            <a:r>
              <a:rPr lang="en-US" dirty="0">
                <a:hlinkClick r:id="rId4"/>
              </a:rPr>
              <a:t>https://www.dhcs.ca.gov/individuals/Pages/Naloxone_Distribution_Project.aspx</a:t>
            </a:r>
            <a:r>
              <a:rPr lang="en-US" dirty="0"/>
              <a:t> </a:t>
            </a:r>
          </a:p>
          <a:p>
            <a:pPr algn="l"/>
            <a:endParaRPr lang="en-US" dirty="0"/>
          </a:p>
          <a:p>
            <a:pPr algn="l"/>
            <a:r>
              <a:rPr lang="en-US" b="1" dirty="0">
                <a:solidFill>
                  <a:srgbClr val="6C5200"/>
                </a:solidFill>
              </a:rPr>
              <a:t>NEXT Distro: </a:t>
            </a:r>
            <a:r>
              <a:rPr lang="en-US" dirty="0">
                <a:solidFill>
                  <a:srgbClr val="6C5200"/>
                </a:solidFill>
                <a:hlinkClick r:id="rId5"/>
              </a:rPr>
              <a:t>https://nextdistro.org/</a:t>
            </a:r>
            <a:endParaRPr lang="en-US" dirty="0">
              <a:solidFill>
                <a:srgbClr val="6C5200"/>
              </a:solidFill>
            </a:endParaRPr>
          </a:p>
          <a:p>
            <a:pPr algn="l"/>
            <a:endParaRPr lang="en-US" dirty="0"/>
          </a:p>
          <a:p>
            <a:pPr algn="l"/>
            <a:r>
              <a:rPr lang="en-US" b="1" dirty="0">
                <a:solidFill>
                  <a:srgbClr val="6C5200"/>
                </a:solidFill>
              </a:rPr>
              <a:t>CDC National Harm Reduction Technical Assistance Center: </a:t>
            </a:r>
            <a:r>
              <a:rPr lang="en-US" dirty="0">
                <a:hlinkClick r:id="rId6"/>
              </a:rPr>
              <a:t>https://harmreductionhelp.cdc.gov/s/</a:t>
            </a:r>
            <a:endParaRPr lang="en-US" dirty="0"/>
          </a:p>
          <a:p>
            <a:pPr algn="l"/>
            <a:endParaRPr lang="en-US" dirty="0"/>
          </a:p>
          <a:p>
            <a:pPr algn="l"/>
            <a:r>
              <a:rPr lang="en-US" b="1" dirty="0">
                <a:solidFill>
                  <a:srgbClr val="6C5200"/>
                </a:solidFill>
              </a:rPr>
              <a:t>National Harm Reduction Coalition: </a:t>
            </a:r>
            <a:r>
              <a:rPr lang="en-US" dirty="0">
                <a:hlinkClick r:id="rId7"/>
              </a:rPr>
              <a:t>https://harmreduction.org/</a:t>
            </a:r>
            <a:r>
              <a:rPr lang="en-US" dirty="0"/>
              <a:t> </a:t>
            </a:r>
          </a:p>
          <a:p>
            <a:pPr algn="l"/>
            <a:endParaRPr lang="en-US" dirty="0"/>
          </a:p>
          <a:p>
            <a:pPr algn="l"/>
            <a:r>
              <a:rPr lang="en-US" b="1" dirty="0">
                <a:solidFill>
                  <a:srgbClr val="6C5200"/>
                </a:solidFill>
              </a:rPr>
              <a:t>CDC Syringe Services Programs information: </a:t>
            </a:r>
            <a:r>
              <a:rPr lang="en-US" dirty="0">
                <a:hlinkClick r:id="rId8"/>
              </a:rPr>
              <a:t>https://www.cdc.gov/ssp/index.html</a:t>
            </a:r>
            <a:r>
              <a:rPr lang="en-US" dirty="0"/>
              <a:t> </a:t>
            </a:r>
          </a:p>
          <a:p>
            <a:pPr algn="l"/>
            <a:endParaRPr lang="en-US" dirty="0"/>
          </a:p>
          <a:p>
            <a:pPr algn="l"/>
            <a:r>
              <a:rPr lang="en-US" b="1" dirty="0">
                <a:solidFill>
                  <a:srgbClr val="6C5200"/>
                </a:solidFill>
              </a:rPr>
              <a:t>CDPH/OA Harm Reduction Unit: </a:t>
            </a:r>
            <a:r>
              <a:rPr lang="en-US" dirty="0">
                <a:hlinkClick r:id="rId9"/>
              </a:rPr>
              <a:t>sspinfo@cdph.ca.gov</a:t>
            </a:r>
            <a:endParaRPr lang="en-US" dirty="0"/>
          </a:p>
          <a:p>
            <a:pPr algn="l"/>
            <a:endParaRPr lang="en-US" dirty="0"/>
          </a:p>
        </p:txBody>
      </p:sp>
    </p:spTree>
    <p:extLst>
      <p:ext uri="{BB962C8B-B14F-4D97-AF65-F5344CB8AC3E}">
        <p14:creationId xmlns:p14="http://schemas.microsoft.com/office/powerpoint/2010/main" val="2552152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6BACE-947B-4C6B-AFD9-2A161EA94562}"/>
              </a:ext>
            </a:extLst>
          </p:cNvPr>
          <p:cNvSpPr txBox="1"/>
          <p:nvPr/>
        </p:nvSpPr>
        <p:spPr>
          <a:xfrm>
            <a:off x="1866684" y="258779"/>
            <a:ext cx="8444855" cy="830997"/>
          </a:xfrm>
          <a:prstGeom prst="rect">
            <a:avLst/>
          </a:prstGeom>
          <a:noFill/>
        </p:spPr>
        <p:txBody>
          <a:bodyPr wrap="square" rtlCol="0">
            <a:spAutoFit/>
          </a:bodyPr>
          <a:lstStyle/>
          <a:p>
            <a:pPr algn="ctr"/>
            <a:r>
              <a:rPr lang="en-US" sz="4800" b="1" dirty="0">
                <a:solidFill>
                  <a:schemeClr val="tx2"/>
                </a:solidFill>
                <a:latin typeface="+mj-lt"/>
              </a:rPr>
              <a:t>WHAT HARM REDUCTION IS</a:t>
            </a:r>
            <a:endParaRPr lang="en-US" sz="2400" b="1" dirty="0">
              <a:solidFill>
                <a:schemeClr val="tx2"/>
              </a:solidFill>
            </a:endParaRPr>
          </a:p>
        </p:txBody>
      </p:sp>
      <p:sp>
        <p:nvSpPr>
          <p:cNvPr id="3" name="TextBox 2">
            <a:extLst>
              <a:ext uri="{FF2B5EF4-FFF2-40B4-BE49-F238E27FC236}">
                <a16:creationId xmlns:a16="http://schemas.microsoft.com/office/drawing/2014/main" id="{897857C0-1069-4FD2-A9DD-8C69901EFAC2}"/>
              </a:ext>
            </a:extLst>
          </p:cNvPr>
          <p:cNvSpPr txBox="1"/>
          <p:nvPr/>
        </p:nvSpPr>
        <p:spPr>
          <a:xfrm>
            <a:off x="1866684" y="1442533"/>
            <a:ext cx="8947688" cy="4039567"/>
          </a:xfrm>
          <a:prstGeom prst="rect">
            <a:avLst/>
          </a:prstGeom>
          <a:noFill/>
        </p:spPr>
        <p:txBody>
          <a:bodyPr wrap="square" rtlCol="0">
            <a:spAutoFit/>
          </a:bodyPr>
          <a:lstStyle/>
          <a:p>
            <a:pPr marL="457200" indent="-457200" fontAlgn="base">
              <a:spcBef>
                <a:spcPts val="1333"/>
              </a:spcBef>
              <a:buFont typeface="Wingdings" pitchFamily="2" charset="2"/>
              <a:buChar char="§"/>
            </a:pPr>
            <a:r>
              <a:rPr lang="en-US" sz="3200" b="1" dirty="0">
                <a:highlight>
                  <a:srgbClr val="D2A000"/>
                </a:highlight>
              </a:rPr>
              <a:t>Evidence-based</a:t>
            </a:r>
            <a:r>
              <a:rPr lang="en-US" sz="3200" b="1" dirty="0"/>
              <a:t> and practical.</a:t>
            </a:r>
          </a:p>
          <a:p>
            <a:pPr marL="457200" indent="-457200" fontAlgn="base">
              <a:spcBef>
                <a:spcPts val="1333"/>
              </a:spcBef>
              <a:buFont typeface="Wingdings" pitchFamily="2" charset="2"/>
              <a:buChar char="§"/>
            </a:pPr>
            <a:r>
              <a:rPr lang="en-US" sz="3200" b="1" dirty="0"/>
              <a:t>Incorporates a spectrum of strategies including safer use strategies, managed use, and </a:t>
            </a:r>
            <a:r>
              <a:rPr lang="en-US" sz="3200" b="1" dirty="0">
                <a:highlight>
                  <a:srgbClr val="D2A000"/>
                </a:highlight>
              </a:rPr>
              <a:t>abstinence</a:t>
            </a:r>
            <a:r>
              <a:rPr lang="en-US" sz="3200" b="1" i="1" dirty="0"/>
              <a:t>.</a:t>
            </a:r>
          </a:p>
          <a:p>
            <a:pPr marL="457200" indent="-457200" fontAlgn="base">
              <a:spcBef>
                <a:spcPts val="1333"/>
              </a:spcBef>
              <a:buFont typeface="Wingdings" pitchFamily="2" charset="2"/>
              <a:buChar char="§"/>
            </a:pPr>
            <a:r>
              <a:rPr lang="en-US" sz="3200" b="1" dirty="0"/>
              <a:t>Meets people </a:t>
            </a:r>
            <a:r>
              <a:rPr lang="en-US" sz="3200" b="1" i="1" dirty="0"/>
              <a:t>“where they're at” </a:t>
            </a:r>
            <a:r>
              <a:rPr lang="en-US" sz="3200" b="1" dirty="0"/>
              <a:t>but doesn't leave them there. </a:t>
            </a:r>
          </a:p>
          <a:p>
            <a:pPr marL="457200" indent="-457200" fontAlgn="base">
              <a:spcBef>
                <a:spcPts val="1333"/>
              </a:spcBef>
              <a:buFont typeface="Wingdings" pitchFamily="2" charset="2"/>
              <a:buChar char="§"/>
            </a:pPr>
            <a:r>
              <a:rPr lang="en-US" sz="3200" b="1" dirty="0"/>
              <a:t>A philosophical and political </a:t>
            </a:r>
            <a:r>
              <a:rPr lang="en-US" sz="3200" b="1" dirty="0">
                <a:highlight>
                  <a:srgbClr val="D2A000"/>
                </a:highlight>
              </a:rPr>
              <a:t>movement</a:t>
            </a:r>
            <a:r>
              <a:rPr lang="en-US" sz="3200" b="1" dirty="0"/>
              <a:t>.</a:t>
            </a:r>
          </a:p>
        </p:txBody>
      </p:sp>
    </p:spTree>
    <p:extLst>
      <p:ext uri="{BB962C8B-B14F-4D97-AF65-F5344CB8AC3E}">
        <p14:creationId xmlns:p14="http://schemas.microsoft.com/office/powerpoint/2010/main" val="194143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6BACE-947B-4C6B-AFD9-2A161EA94562}"/>
              </a:ext>
            </a:extLst>
          </p:cNvPr>
          <p:cNvSpPr txBox="1"/>
          <p:nvPr/>
        </p:nvSpPr>
        <p:spPr>
          <a:xfrm>
            <a:off x="904959" y="342825"/>
            <a:ext cx="9864353" cy="830997"/>
          </a:xfrm>
          <a:prstGeom prst="rect">
            <a:avLst/>
          </a:prstGeom>
          <a:noFill/>
        </p:spPr>
        <p:txBody>
          <a:bodyPr wrap="square" rtlCol="0">
            <a:spAutoFit/>
          </a:bodyPr>
          <a:lstStyle/>
          <a:p>
            <a:pPr algn="ctr"/>
            <a:r>
              <a:rPr lang="en-US" sz="4800" b="1" dirty="0">
                <a:solidFill>
                  <a:schemeClr val="tx2"/>
                </a:solidFill>
                <a:latin typeface="+mj-lt"/>
              </a:rPr>
              <a:t>WHAT HARM REDUCTION DOES</a:t>
            </a:r>
            <a:endParaRPr lang="en-US" sz="2400" b="1" dirty="0">
              <a:solidFill>
                <a:schemeClr val="tx2"/>
              </a:solidFill>
            </a:endParaRPr>
          </a:p>
        </p:txBody>
      </p:sp>
      <p:sp>
        <p:nvSpPr>
          <p:cNvPr id="3" name="TextBox 2">
            <a:extLst>
              <a:ext uri="{FF2B5EF4-FFF2-40B4-BE49-F238E27FC236}">
                <a16:creationId xmlns:a16="http://schemas.microsoft.com/office/drawing/2014/main" id="{897857C0-1069-4FD2-A9DD-8C69901EFAC2}"/>
              </a:ext>
            </a:extLst>
          </p:cNvPr>
          <p:cNvSpPr txBox="1"/>
          <p:nvPr/>
        </p:nvSpPr>
        <p:spPr>
          <a:xfrm>
            <a:off x="144379" y="1575943"/>
            <a:ext cx="5836118" cy="5665654"/>
          </a:xfrm>
          <a:prstGeom prst="rect">
            <a:avLst/>
          </a:prstGeom>
          <a:noFill/>
        </p:spPr>
        <p:txBody>
          <a:bodyPr wrap="square" rtlCol="0">
            <a:spAutoFit/>
          </a:bodyPr>
          <a:lstStyle/>
          <a:p>
            <a:pPr marL="457200" indent="-457200" fontAlgn="base">
              <a:spcBef>
                <a:spcPts val="1333"/>
              </a:spcBef>
              <a:buFont typeface="Wingdings" pitchFamily="2" charset="2"/>
              <a:buChar char="§"/>
            </a:pPr>
            <a:r>
              <a:rPr lang="en-US" sz="3200" b="1" dirty="0"/>
              <a:t>Acknowledges the reality that drug use exists in all societies</a:t>
            </a:r>
          </a:p>
          <a:p>
            <a:pPr marL="457200" indent="-457200" fontAlgn="base">
              <a:spcBef>
                <a:spcPts val="1333"/>
              </a:spcBef>
              <a:buFont typeface="Wingdings" pitchFamily="2" charset="2"/>
              <a:buChar char="§"/>
            </a:pPr>
            <a:r>
              <a:rPr lang="en-US" sz="3200" b="1" dirty="0"/>
              <a:t>Works with people while they continue to use drugs</a:t>
            </a:r>
          </a:p>
          <a:p>
            <a:pPr marL="457200" indent="-457200" fontAlgn="base">
              <a:spcBef>
                <a:spcPts val="1333"/>
              </a:spcBef>
              <a:buFont typeface="Wingdings" pitchFamily="2" charset="2"/>
              <a:buChar char="§"/>
            </a:pPr>
            <a:r>
              <a:rPr lang="en-US" sz="3200" b="1" dirty="0"/>
              <a:t>Views the individual as a whole person</a:t>
            </a:r>
          </a:p>
          <a:p>
            <a:pPr marL="457200" indent="-457200" fontAlgn="base">
              <a:spcBef>
                <a:spcPts val="1333"/>
              </a:spcBef>
              <a:buFont typeface="Wingdings" pitchFamily="2" charset="2"/>
              <a:buChar char="§"/>
            </a:pPr>
            <a:r>
              <a:rPr lang="en-US" sz="3200" b="1" dirty="0"/>
              <a:t>Any positive change is the goal</a:t>
            </a:r>
          </a:p>
          <a:p>
            <a:pPr fontAlgn="base">
              <a:spcBef>
                <a:spcPts val="1333"/>
              </a:spcBef>
            </a:pPr>
            <a:endParaRPr lang="en-US" sz="2600" dirty="0"/>
          </a:p>
          <a:p>
            <a:pPr marL="457200" indent="-457200" fontAlgn="base">
              <a:spcBef>
                <a:spcPts val="1333"/>
              </a:spcBef>
              <a:buFont typeface="Wingdings" pitchFamily="2" charset="2"/>
              <a:buChar char="§"/>
            </a:pPr>
            <a:endParaRPr lang="en-US" sz="2600" dirty="0"/>
          </a:p>
        </p:txBody>
      </p:sp>
      <p:pic>
        <p:nvPicPr>
          <p:cNvPr id="4" name="Picture 3">
            <a:extLst>
              <a:ext uri="{FF2B5EF4-FFF2-40B4-BE49-F238E27FC236}">
                <a16:creationId xmlns:a16="http://schemas.microsoft.com/office/drawing/2014/main" id="{80B1E102-734B-4907-AAAE-44E13FA9B8A9}"/>
              </a:ext>
            </a:extLst>
          </p:cNvPr>
          <p:cNvPicPr>
            <a:picLocks noChangeAspect="1"/>
          </p:cNvPicPr>
          <p:nvPr/>
        </p:nvPicPr>
        <p:blipFill rotWithShape="1">
          <a:blip r:embed="rId3">
            <a:extLst>
              <a:ext uri="{28A0092B-C50C-407E-A947-70E740481C1C}">
                <a14:useLocalDpi xmlns:a14="http://schemas.microsoft.com/office/drawing/2010/main" val="0"/>
              </a:ext>
            </a:extLst>
          </a:blip>
          <a:srcRect l="5446" r="6430"/>
          <a:stretch/>
        </p:blipFill>
        <p:spPr>
          <a:xfrm>
            <a:off x="5980497" y="1706091"/>
            <a:ext cx="4972865" cy="3931920"/>
          </a:xfrm>
          <a:prstGeom prst="rect">
            <a:avLst/>
          </a:prstGeom>
        </p:spPr>
      </p:pic>
      <p:sp>
        <p:nvSpPr>
          <p:cNvPr id="5" name="TextBox 4">
            <a:extLst>
              <a:ext uri="{FF2B5EF4-FFF2-40B4-BE49-F238E27FC236}">
                <a16:creationId xmlns:a16="http://schemas.microsoft.com/office/drawing/2014/main" id="{32B7476E-5FF6-4C16-826C-CB3A14B35BEA}"/>
              </a:ext>
            </a:extLst>
          </p:cNvPr>
          <p:cNvSpPr txBox="1"/>
          <p:nvPr/>
        </p:nvSpPr>
        <p:spPr>
          <a:xfrm>
            <a:off x="8364674" y="5638011"/>
            <a:ext cx="2732049" cy="461665"/>
          </a:xfrm>
          <a:prstGeom prst="rect">
            <a:avLst/>
          </a:prstGeom>
          <a:noFill/>
        </p:spPr>
        <p:txBody>
          <a:bodyPr wrap="square" rtlCol="0">
            <a:spAutoFit/>
          </a:bodyPr>
          <a:lstStyle/>
          <a:p>
            <a:pPr algn="ctr"/>
            <a:r>
              <a:rPr lang="en-US" sz="1200" b="1" dirty="0"/>
              <a:t>HIV Education and Prevention Project of Alameda County (HEPPAC)</a:t>
            </a:r>
          </a:p>
        </p:txBody>
      </p:sp>
    </p:spTree>
    <p:extLst>
      <p:ext uri="{BB962C8B-B14F-4D97-AF65-F5344CB8AC3E}">
        <p14:creationId xmlns:p14="http://schemas.microsoft.com/office/powerpoint/2010/main" val="1266069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A900">
            <a:alpha val="97255"/>
          </a:srgbClr>
        </a:solidFill>
        <a:effectLst/>
      </p:bgPr>
    </p:bg>
    <p:spTree>
      <p:nvGrpSpPr>
        <p:cNvPr id="1" name=""/>
        <p:cNvGrpSpPr/>
        <p:nvPr/>
      </p:nvGrpSpPr>
      <p:grpSpPr>
        <a:xfrm>
          <a:off x="0" y="0"/>
          <a:ext cx="0" cy="0"/>
          <a:chOff x="0" y="0"/>
          <a:chExt cx="0" cy="0"/>
        </a:xfrm>
      </p:grpSpPr>
      <p:sp>
        <p:nvSpPr>
          <p:cNvPr id="12" name="TextBox 11"/>
          <p:cNvSpPr txBox="1"/>
          <p:nvPr/>
        </p:nvSpPr>
        <p:spPr>
          <a:xfrm>
            <a:off x="968567" y="150873"/>
            <a:ext cx="11847871" cy="938719"/>
          </a:xfrm>
          <a:prstGeom prst="rect">
            <a:avLst/>
          </a:prstGeom>
          <a:noFill/>
        </p:spPr>
        <p:txBody>
          <a:bodyPr wrap="square" rtlCol="0">
            <a:spAutoFit/>
          </a:bodyPr>
          <a:lstStyle/>
          <a:p>
            <a:r>
              <a:rPr lang="en-US" sz="5500" b="1" dirty="0">
                <a:solidFill>
                  <a:prstClr val="white"/>
                </a:solidFill>
                <a:latin typeface="Arial Nova" panose="020B0504020202020204" pitchFamily="34" charset="0"/>
              </a:rPr>
              <a:t>What Harm Reduction Looks Like </a:t>
            </a:r>
            <a:endParaRPr lang="ru-RU" sz="5500" b="1" dirty="0">
              <a:solidFill>
                <a:prstClr val="white"/>
              </a:solidFill>
              <a:latin typeface="Arial Nova" panose="020B0504020202020204" pitchFamily="34" charset="0"/>
            </a:endParaRPr>
          </a:p>
        </p:txBody>
      </p:sp>
      <p:pic>
        <p:nvPicPr>
          <p:cNvPr id="14" name="Picture 13" descr="A close up of a logo&#10;&#10;Description generated with very high confidence">
            <a:extLst>
              <a:ext uri="{FF2B5EF4-FFF2-40B4-BE49-F238E27FC236}">
                <a16:creationId xmlns:a16="http://schemas.microsoft.com/office/drawing/2014/main" id="{73A355B4-F231-4B60-8507-4A4EC5E24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856" y="3659032"/>
            <a:ext cx="2691114" cy="2691114"/>
          </a:xfrm>
          <a:prstGeom prst="rect">
            <a:avLst/>
          </a:prstGeom>
        </p:spPr>
      </p:pic>
      <p:pic>
        <p:nvPicPr>
          <p:cNvPr id="29" name="Picture 28" descr="A close up of a logo&#10;&#10;Description generated with very high confidence">
            <a:extLst>
              <a:ext uri="{FF2B5EF4-FFF2-40B4-BE49-F238E27FC236}">
                <a16:creationId xmlns:a16="http://schemas.microsoft.com/office/drawing/2014/main" id="{91DB6A02-495F-42AE-8F03-6ECA92C23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3462" y="1346098"/>
            <a:ext cx="2289053" cy="2289053"/>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4E04E20B-7C55-4CC9-A3CC-DB02229BB9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9501" y="733027"/>
            <a:ext cx="2286005" cy="2289053"/>
          </a:xfrm>
          <a:prstGeom prst="rect">
            <a:avLst/>
          </a:prstGeom>
        </p:spPr>
      </p:pic>
      <p:pic>
        <p:nvPicPr>
          <p:cNvPr id="35" name="Picture 34" descr="A close up of a logo&#10;&#10;Description generated with very high confidence">
            <a:extLst>
              <a:ext uri="{FF2B5EF4-FFF2-40B4-BE49-F238E27FC236}">
                <a16:creationId xmlns:a16="http://schemas.microsoft.com/office/drawing/2014/main" id="{B4C9B5D1-0779-4652-8736-5304BD8147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5930" y="3961700"/>
            <a:ext cx="2286005" cy="2289053"/>
          </a:xfrm>
          <a:prstGeom prst="rect">
            <a:avLst/>
          </a:prstGeom>
        </p:spPr>
      </p:pic>
      <p:pic>
        <p:nvPicPr>
          <p:cNvPr id="39" name="Picture 38" descr="A close up of a logo&#10;&#10;Description generated with very high confidence">
            <a:extLst>
              <a:ext uri="{FF2B5EF4-FFF2-40B4-BE49-F238E27FC236}">
                <a16:creationId xmlns:a16="http://schemas.microsoft.com/office/drawing/2014/main" id="{AB3FE788-590B-4518-AD9E-64A906BBA1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9463" y="1177020"/>
            <a:ext cx="2286005" cy="2286005"/>
          </a:xfrm>
          <a:prstGeom prst="rect">
            <a:avLst/>
          </a:prstGeom>
        </p:spPr>
      </p:pic>
      <p:pic>
        <p:nvPicPr>
          <p:cNvPr id="43" name="Picture 42">
            <a:extLst>
              <a:ext uri="{FF2B5EF4-FFF2-40B4-BE49-F238E27FC236}">
                <a16:creationId xmlns:a16="http://schemas.microsoft.com/office/drawing/2014/main" id="{BA30C88A-4439-475D-8E60-9BAB06898D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0938" y="1094142"/>
            <a:ext cx="2289053" cy="2289053"/>
          </a:xfrm>
          <a:prstGeom prst="rect">
            <a:avLst/>
          </a:prstGeom>
        </p:spPr>
      </p:pic>
      <p:pic>
        <p:nvPicPr>
          <p:cNvPr id="45" name="Picture 44" descr="A close up of a logo&#10;&#10;Description generated with very high confidence">
            <a:extLst>
              <a:ext uri="{FF2B5EF4-FFF2-40B4-BE49-F238E27FC236}">
                <a16:creationId xmlns:a16="http://schemas.microsoft.com/office/drawing/2014/main" id="{2793A849-9B5B-4F08-BDD1-9045B7B8F4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9666" y="3804001"/>
            <a:ext cx="2289053" cy="2289053"/>
          </a:xfrm>
          <a:prstGeom prst="rect">
            <a:avLst/>
          </a:prstGeom>
        </p:spPr>
      </p:pic>
      <p:pic>
        <p:nvPicPr>
          <p:cNvPr id="51" name="Picture 50" descr="A close up of a logo&#10;&#10;Description generated with very high confidence">
            <a:extLst>
              <a:ext uri="{FF2B5EF4-FFF2-40B4-BE49-F238E27FC236}">
                <a16:creationId xmlns:a16="http://schemas.microsoft.com/office/drawing/2014/main" id="{31C01216-1379-4206-BD6F-93ECF630EB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2413" y="1166631"/>
            <a:ext cx="2289053" cy="2286005"/>
          </a:xfrm>
          <a:prstGeom prst="rect">
            <a:avLst/>
          </a:prstGeom>
        </p:spPr>
      </p:pic>
      <p:pic>
        <p:nvPicPr>
          <p:cNvPr id="53" name="Picture 52">
            <a:extLst>
              <a:ext uri="{FF2B5EF4-FFF2-40B4-BE49-F238E27FC236}">
                <a16:creationId xmlns:a16="http://schemas.microsoft.com/office/drawing/2014/main" id="{5C224BCC-40BB-4CC5-B683-0B7CD9C331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15705" y="4157228"/>
            <a:ext cx="2289053" cy="2289053"/>
          </a:xfrm>
          <a:prstGeom prst="rect">
            <a:avLst/>
          </a:prstGeom>
        </p:spPr>
      </p:pic>
      <p:pic>
        <p:nvPicPr>
          <p:cNvPr id="59" name="Picture 58" descr="A close up of a logo&#10;&#10;Description generated with very high confidence">
            <a:extLst>
              <a:ext uri="{FF2B5EF4-FFF2-40B4-BE49-F238E27FC236}">
                <a16:creationId xmlns:a16="http://schemas.microsoft.com/office/drawing/2014/main" id="{8347405D-9CF9-40A3-A56F-38E4C9EB25A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8779" y="3781533"/>
            <a:ext cx="2289053" cy="2289053"/>
          </a:xfrm>
          <a:prstGeom prst="rect">
            <a:avLst/>
          </a:prstGeom>
        </p:spPr>
      </p:pic>
      <p:pic>
        <p:nvPicPr>
          <p:cNvPr id="61" name="Picture 60" descr="A close up of a logo&#10;&#10;Description generated with very high confidence">
            <a:extLst>
              <a:ext uri="{FF2B5EF4-FFF2-40B4-BE49-F238E27FC236}">
                <a16:creationId xmlns:a16="http://schemas.microsoft.com/office/drawing/2014/main" id="{007286A1-118C-47FC-ABF1-1BEB52425FA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10445" y="1068960"/>
            <a:ext cx="2289053" cy="2289053"/>
          </a:xfrm>
          <a:prstGeom prst="rect">
            <a:avLst/>
          </a:prstGeom>
        </p:spPr>
      </p:pic>
      <p:sp>
        <p:nvSpPr>
          <p:cNvPr id="62" name="TextBox 61">
            <a:extLst>
              <a:ext uri="{FF2B5EF4-FFF2-40B4-BE49-F238E27FC236}">
                <a16:creationId xmlns:a16="http://schemas.microsoft.com/office/drawing/2014/main" id="{0AB5FEA8-DFDE-4A91-9745-3DCB8228240C}"/>
              </a:ext>
            </a:extLst>
          </p:cNvPr>
          <p:cNvSpPr txBox="1"/>
          <p:nvPr/>
        </p:nvSpPr>
        <p:spPr>
          <a:xfrm>
            <a:off x="824668" y="3053572"/>
            <a:ext cx="2176187" cy="892552"/>
          </a:xfrm>
          <a:prstGeom prst="rect">
            <a:avLst/>
          </a:prstGeom>
          <a:noFill/>
        </p:spPr>
        <p:txBody>
          <a:bodyPr wrap="square" rtlCol="0">
            <a:spAutoFit/>
          </a:bodyPr>
          <a:lstStyle/>
          <a:p>
            <a:pPr algn="ctr"/>
            <a:r>
              <a:rPr lang="en-US" sz="2600" b="1" dirty="0">
                <a:solidFill>
                  <a:prstClr val="white"/>
                </a:solidFill>
              </a:rPr>
              <a:t>Syringe </a:t>
            </a:r>
          </a:p>
          <a:p>
            <a:pPr algn="ctr"/>
            <a:r>
              <a:rPr lang="en-US" sz="2600" b="1" dirty="0">
                <a:solidFill>
                  <a:prstClr val="white"/>
                </a:solidFill>
              </a:rPr>
              <a:t>Access</a:t>
            </a:r>
          </a:p>
        </p:txBody>
      </p:sp>
      <p:sp>
        <p:nvSpPr>
          <p:cNvPr id="63" name="TextBox 62">
            <a:extLst>
              <a:ext uri="{FF2B5EF4-FFF2-40B4-BE49-F238E27FC236}">
                <a16:creationId xmlns:a16="http://schemas.microsoft.com/office/drawing/2014/main" id="{E7143EA1-99AF-4833-BFC8-A594CC80A421}"/>
              </a:ext>
            </a:extLst>
          </p:cNvPr>
          <p:cNvSpPr txBox="1"/>
          <p:nvPr/>
        </p:nvSpPr>
        <p:spPr>
          <a:xfrm>
            <a:off x="3000522" y="3130123"/>
            <a:ext cx="2176187" cy="892552"/>
          </a:xfrm>
          <a:prstGeom prst="rect">
            <a:avLst/>
          </a:prstGeom>
          <a:noFill/>
        </p:spPr>
        <p:txBody>
          <a:bodyPr wrap="square" rtlCol="0">
            <a:spAutoFit/>
          </a:bodyPr>
          <a:lstStyle/>
          <a:p>
            <a:pPr algn="ctr"/>
            <a:r>
              <a:rPr lang="en-US" sz="2600" b="1" dirty="0">
                <a:solidFill>
                  <a:prstClr val="white"/>
                </a:solidFill>
              </a:rPr>
              <a:t>Syringe </a:t>
            </a:r>
          </a:p>
          <a:p>
            <a:pPr algn="ctr"/>
            <a:r>
              <a:rPr lang="en-US" sz="2600" b="1" dirty="0">
                <a:solidFill>
                  <a:prstClr val="white"/>
                </a:solidFill>
              </a:rPr>
              <a:t>Disposal</a:t>
            </a:r>
          </a:p>
        </p:txBody>
      </p:sp>
      <p:sp>
        <p:nvSpPr>
          <p:cNvPr id="64" name="TextBox 63">
            <a:extLst>
              <a:ext uri="{FF2B5EF4-FFF2-40B4-BE49-F238E27FC236}">
                <a16:creationId xmlns:a16="http://schemas.microsoft.com/office/drawing/2014/main" id="{4E877F92-5B2F-4C28-9054-8D8DAC012379}"/>
              </a:ext>
            </a:extLst>
          </p:cNvPr>
          <p:cNvSpPr txBox="1"/>
          <p:nvPr/>
        </p:nvSpPr>
        <p:spPr>
          <a:xfrm>
            <a:off x="5238860" y="3216803"/>
            <a:ext cx="2176187" cy="892552"/>
          </a:xfrm>
          <a:prstGeom prst="rect">
            <a:avLst/>
          </a:prstGeom>
          <a:noFill/>
        </p:spPr>
        <p:txBody>
          <a:bodyPr wrap="square" rtlCol="0">
            <a:spAutoFit/>
          </a:bodyPr>
          <a:lstStyle/>
          <a:p>
            <a:pPr algn="ctr"/>
            <a:r>
              <a:rPr lang="en-US" sz="2600" b="1" dirty="0">
                <a:solidFill>
                  <a:prstClr val="white"/>
                </a:solidFill>
              </a:rPr>
              <a:t>Safer Drug Use</a:t>
            </a:r>
          </a:p>
        </p:txBody>
      </p:sp>
      <p:sp>
        <p:nvSpPr>
          <p:cNvPr id="65" name="TextBox 64">
            <a:extLst>
              <a:ext uri="{FF2B5EF4-FFF2-40B4-BE49-F238E27FC236}">
                <a16:creationId xmlns:a16="http://schemas.microsoft.com/office/drawing/2014/main" id="{904B376A-FF36-4526-8605-4B367E6B47DB}"/>
              </a:ext>
            </a:extLst>
          </p:cNvPr>
          <p:cNvSpPr txBox="1"/>
          <p:nvPr/>
        </p:nvSpPr>
        <p:spPr>
          <a:xfrm>
            <a:off x="820237" y="5301754"/>
            <a:ext cx="2176187" cy="1292662"/>
          </a:xfrm>
          <a:prstGeom prst="rect">
            <a:avLst/>
          </a:prstGeom>
          <a:noFill/>
        </p:spPr>
        <p:txBody>
          <a:bodyPr wrap="square" rtlCol="0">
            <a:spAutoFit/>
          </a:bodyPr>
          <a:lstStyle/>
          <a:p>
            <a:pPr algn="ctr"/>
            <a:r>
              <a:rPr lang="en-US" sz="2600" b="1" dirty="0">
                <a:solidFill>
                  <a:prstClr val="white"/>
                </a:solidFill>
              </a:rPr>
              <a:t>Supervised Consumption Services</a:t>
            </a:r>
          </a:p>
        </p:txBody>
      </p:sp>
      <p:sp>
        <p:nvSpPr>
          <p:cNvPr id="67" name="TextBox 66">
            <a:extLst>
              <a:ext uri="{FF2B5EF4-FFF2-40B4-BE49-F238E27FC236}">
                <a16:creationId xmlns:a16="http://schemas.microsoft.com/office/drawing/2014/main" id="{45612BA7-82EC-4FB4-B46D-51643D19A50A}"/>
              </a:ext>
            </a:extLst>
          </p:cNvPr>
          <p:cNvSpPr txBox="1"/>
          <p:nvPr/>
        </p:nvSpPr>
        <p:spPr>
          <a:xfrm>
            <a:off x="9699894" y="3289090"/>
            <a:ext cx="2176187" cy="1292662"/>
          </a:xfrm>
          <a:prstGeom prst="rect">
            <a:avLst/>
          </a:prstGeom>
          <a:noFill/>
        </p:spPr>
        <p:txBody>
          <a:bodyPr wrap="square" rtlCol="0">
            <a:spAutoFit/>
          </a:bodyPr>
          <a:lstStyle/>
          <a:p>
            <a:pPr algn="ctr"/>
            <a:r>
              <a:rPr lang="en-US" sz="2600" b="1" dirty="0">
                <a:solidFill>
                  <a:prstClr val="white"/>
                </a:solidFill>
              </a:rPr>
              <a:t>Medication Assisted Treatment</a:t>
            </a:r>
          </a:p>
        </p:txBody>
      </p:sp>
      <p:sp>
        <p:nvSpPr>
          <p:cNvPr id="70" name="TextBox 69">
            <a:extLst>
              <a:ext uri="{FF2B5EF4-FFF2-40B4-BE49-F238E27FC236}">
                <a16:creationId xmlns:a16="http://schemas.microsoft.com/office/drawing/2014/main" id="{C776EA95-8498-4144-89FD-A4987B8AA4F1}"/>
              </a:ext>
            </a:extLst>
          </p:cNvPr>
          <p:cNvSpPr txBox="1"/>
          <p:nvPr/>
        </p:nvSpPr>
        <p:spPr>
          <a:xfrm>
            <a:off x="7382076" y="3315273"/>
            <a:ext cx="2176187" cy="492443"/>
          </a:xfrm>
          <a:prstGeom prst="rect">
            <a:avLst/>
          </a:prstGeom>
          <a:noFill/>
        </p:spPr>
        <p:txBody>
          <a:bodyPr wrap="square" rtlCol="0">
            <a:spAutoFit/>
          </a:bodyPr>
          <a:lstStyle/>
          <a:p>
            <a:pPr algn="ctr"/>
            <a:r>
              <a:rPr lang="en-US" sz="2600" b="1" dirty="0">
                <a:solidFill>
                  <a:prstClr val="white"/>
                </a:solidFill>
              </a:rPr>
              <a:t>Naloxone</a:t>
            </a:r>
          </a:p>
        </p:txBody>
      </p:sp>
      <p:sp>
        <p:nvSpPr>
          <p:cNvPr id="71" name="TextBox 70">
            <a:extLst>
              <a:ext uri="{FF2B5EF4-FFF2-40B4-BE49-F238E27FC236}">
                <a16:creationId xmlns:a16="http://schemas.microsoft.com/office/drawing/2014/main" id="{E04D1CD4-482A-426D-AAFF-0CB80C6D9D5A}"/>
              </a:ext>
            </a:extLst>
          </p:cNvPr>
          <p:cNvSpPr txBox="1"/>
          <p:nvPr/>
        </p:nvSpPr>
        <p:spPr>
          <a:xfrm>
            <a:off x="7462740" y="5624310"/>
            <a:ext cx="2176187" cy="892552"/>
          </a:xfrm>
          <a:prstGeom prst="rect">
            <a:avLst/>
          </a:prstGeom>
          <a:noFill/>
        </p:spPr>
        <p:txBody>
          <a:bodyPr wrap="square" rtlCol="0">
            <a:spAutoFit/>
          </a:bodyPr>
          <a:lstStyle/>
          <a:p>
            <a:pPr algn="ctr"/>
            <a:r>
              <a:rPr lang="en-US" sz="2600" b="1" dirty="0">
                <a:solidFill>
                  <a:prstClr val="white"/>
                </a:solidFill>
              </a:rPr>
              <a:t>Pharmacy Access</a:t>
            </a:r>
          </a:p>
        </p:txBody>
      </p:sp>
      <p:sp>
        <p:nvSpPr>
          <p:cNvPr id="72" name="TextBox 71">
            <a:extLst>
              <a:ext uri="{FF2B5EF4-FFF2-40B4-BE49-F238E27FC236}">
                <a16:creationId xmlns:a16="http://schemas.microsoft.com/office/drawing/2014/main" id="{AE829784-37B9-43BF-B791-75677E9F2625}"/>
              </a:ext>
            </a:extLst>
          </p:cNvPr>
          <p:cNvSpPr txBox="1"/>
          <p:nvPr/>
        </p:nvSpPr>
        <p:spPr>
          <a:xfrm>
            <a:off x="3300099" y="5637562"/>
            <a:ext cx="2176187" cy="892552"/>
          </a:xfrm>
          <a:prstGeom prst="rect">
            <a:avLst/>
          </a:prstGeom>
          <a:noFill/>
        </p:spPr>
        <p:txBody>
          <a:bodyPr wrap="square" rtlCol="0">
            <a:spAutoFit/>
          </a:bodyPr>
          <a:lstStyle/>
          <a:p>
            <a:pPr algn="ctr"/>
            <a:r>
              <a:rPr lang="en-US" sz="2600" b="1" dirty="0">
                <a:solidFill>
                  <a:prstClr val="white"/>
                </a:solidFill>
              </a:rPr>
              <a:t>Drop-In Centers</a:t>
            </a:r>
          </a:p>
        </p:txBody>
      </p:sp>
      <p:sp>
        <p:nvSpPr>
          <p:cNvPr id="73" name="TextBox 72">
            <a:extLst>
              <a:ext uri="{FF2B5EF4-FFF2-40B4-BE49-F238E27FC236}">
                <a16:creationId xmlns:a16="http://schemas.microsoft.com/office/drawing/2014/main" id="{30CB93E7-BBCE-424C-8F2F-73D97C2E1B3D}"/>
              </a:ext>
            </a:extLst>
          </p:cNvPr>
          <p:cNvSpPr txBox="1"/>
          <p:nvPr/>
        </p:nvSpPr>
        <p:spPr>
          <a:xfrm>
            <a:off x="5525674" y="5672617"/>
            <a:ext cx="2176187" cy="892552"/>
          </a:xfrm>
          <a:prstGeom prst="rect">
            <a:avLst/>
          </a:prstGeom>
          <a:noFill/>
        </p:spPr>
        <p:txBody>
          <a:bodyPr wrap="square" rtlCol="0">
            <a:spAutoFit/>
          </a:bodyPr>
          <a:lstStyle/>
          <a:p>
            <a:pPr algn="ctr"/>
            <a:r>
              <a:rPr lang="en-US" sz="2600" b="1" dirty="0">
                <a:solidFill>
                  <a:prstClr val="white"/>
                </a:solidFill>
              </a:rPr>
              <a:t>Housing</a:t>
            </a:r>
          </a:p>
          <a:p>
            <a:pPr algn="ctr"/>
            <a:r>
              <a:rPr lang="en-US" sz="2600" b="1" dirty="0">
                <a:solidFill>
                  <a:prstClr val="white"/>
                </a:solidFill>
              </a:rPr>
              <a:t>First</a:t>
            </a:r>
          </a:p>
        </p:txBody>
      </p:sp>
      <p:sp>
        <p:nvSpPr>
          <p:cNvPr id="74" name="TextBox 73">
            <a:extLst>
              <a:ext uri="{FF2B5EF4-FFF2-40B4-BE49-F238E27FC236}">
                <a16:creationId xmlns:a16="http://schemas.microsoft.com/office/drawing/2014/main" id="{7AA302F5-591E-452A-99B5-A0E31AF2022E}"/>
              </a:ext>
            </a:extLst>
          </p:cNvPr>
          <p:cNvSpPr txBox="1"/>
          <p:nvPr/>
        </p:nvSpPr>
        <p:spPr>
          <a:xfrm>
            <a:off x="9565779" y="5790773"/>
            <a:ext cx="2176187" cy="492443"/>
          </a:xfrm>
          <a:prstGeom prst="rect">
            <a:avLst/>
          </a:prstGeom>
          <a:noFill/>
        </p:spPr>
        <p:txBody>
          <a:bodyPr wrap="square" rtlCol="0">
            <a:spAutoFit/>
          </a:bodyPr>
          <a:lstStyle/>
          <a:p>
            <a:pPr algn="ctr"/>
            <a:r>
              <a:rPr lang="en-US" sz="2600" b="1" dirty="0">
                <a:solidFill>
                  <a:prstClr val="white"/>
                </a:solidFill>
              </a:rPr>
              <a:t>Referrals</a:t>
            </a:r>
          </a:p>
        </p:txBody>
      </p:sp>
    </p:spTree>
    <p:extLst>
      <p:ext uri="{BB962C8B-B14F-4D97-AF65-F5344CB8AC3E}">
        <p14:creationId xmlns:p14="http://schemas.microsoft.com/office/powerpoint/2010/main" val="750525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AD84E21A-A848-4FF9-97DA-1BE07F7433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30" name="Freeform 6">
              <a:extLst>
                <a:ext uri="{FF2B5EF4-FFF2-40B4-BE49-F238E27FC236}">
                  <a16:creationId xmlns:a16="http://schemas.microsoft.com/office/drawing/2014/main" id="{B4679B52-98EA-45CA-AF30-F2C9A694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82" name="Freeform 6">
              <a:extLst>
                <a:ext uri="{FF2B5EF4-FFF2-40B4-BE49-F238E27FC236}">
                  <a16:creationId xmlns:a16="http://schemas.microsoft.com/office/drawing/2014/main" id="{10E5EE46-6B2F-43B5-8F97-10C96ECA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84" name="Rectangle 83">
            <a:extLst>
              <a:ext uri="{FF2B5EF4-FFF2-40B4-BE49-F238E27FC236}">
                <a16:creationId xmlns:a16="http://schemas.microsoft.com/office/drawing/2014/main" id="{992EE89B-1E5B-406B-8DEE-3AB563006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24" name="Harm Reduction in California"/>
          <p:cNvSpPr txBox="1">
            <a:spLocks noGrp="1"/>
          </p:cNvSpPr>
          <p:nvPr>
            <p:ph type="title"/>
          </p:nvPr>
        </p:nvSpPr>
        <p:spPr>
          <a:xfrm>
            <a:off x="8154185" y="369073"/>
            <a:ext cx="3526537" cy="1794656"/>
          </a:xfrm>
          <a:prstGeom prst="rect">
            <a:avLst/>
          </a:prstGeom>
        </p:spPr>
        <p:txBody>
          <a:bodyPr vert="horz" lIns="91440" tIns="45720" rIns="91440" bIns="45720" rtlCol="0" anchor="b">
            <a:normAutofit fontScale="90000"/>
          </a:bodyPr>
          <a:lstStyle>
            <a:lvl1pPr>
              <a:defRPr sz="5000" b="1">
                <a:latin typeface="Helvetica Neue"/>
                <a:ea typeface="Helvetica Neue"/>
                <a:cs typeface="Helvetica Neue"/>
                <a:sym typeface="Helvetica Neue"/>
              </a:defRPr>
            </a:lvl1pPr>
          </a:lstStyle>
          <a:p>
            <a:pPr algn="ctr"/>
            <a:r>
              <a:rPr lang="en-US" sz="4000" dirty="0">
                <a:solidFill>
                  <a:schemeClr val="tx2"/>
                </a:solidFill>
                <a:latin typeface="Arial Nova" panose="020B0504020202020204" pitchFamily="34" charset="0"/>
                <a:ea typeface="+mj-ea"/>
                <a:cs typeface="+mj-cs"/>
              </a:rPr>
              <a:t>Fentanyl test strips distribution</a:t>
            </a:r>
          </a:p>
        </p:txBody>
      </p:sp>
      <p:sp>
        <p:nvSpPr>
          <p:cNvPr id="225" name="44 syringe services programs in 25 counties. First began in late 1980s.…"/>
          <p:cNvSpPr txBox="1">
            <a:spLocks noGrp="1"/>
          </p:cNvSpPr>
          <p:nvPr>
            <p:ph type="body" idx="1"/>
          </p:nvPr>
        </p:nvSpPr>
        <p:spPr>
          <a:xfrm>
            <a:off x="8154186" y="2163729"/>
            <a:ext cx="3355942" cy="4067389"/>
          </a:xfrm>
          <a:prstGeom prst="rect">
            <a:avLst/>
          </a:prstGeom>
        </p:spPr>
        <p:txBody>
          <a:bodyPr vert="horz" lIns="91440" tIns="45720" rIns="91440" bIns="45720" rtlCol="0">
            <a:normAutofit fontScale="92500" lnSpcReduction="20000"/>
          </a:bodyPr>
          <a:lstStyle/>
          <a:p>
            <a:pPr marL="342900" indent="-342900" algn="l">
              <a:buSzPct val="125000"/>
              <a:buFont typeface="Arial" panose="020B0604020202020204" pitchFamily="34" charset="0"/>
              <a:buChar char="•"/>
              <a:defRPr sz="2924">
                <a:solidFill>
                  <a:srgbClr val="000000"/>
                </a:solidFill>
                <a:latin typeface="Arial"/>
                <a:ea typeface="Arial"/>
                <a:cs typeface="Arial"/>
                <a:sym typeface="Arial"/>
              </a:defRPr>
            </a:pPr>
            <a:r>
              <a:rPr lang="en-US" sz="2300" b="1" dirty="0">
                <a:solidFill>
                  <a:schemeClr val="bg2"/>
                </a:solidFill>
                <a:latin typeface="Arial Nova" panose="020B0504020202020204" pitchFamily="34" charset="0"/>
              </a:rPr>
              <a:t>They require precise dilution that is not realistic in most settings</a:t>
            </a:r>
          </a:p>
          <a:p>
            <a:pPr algn="l">
              <a:buSzPct val="125000"/>
              <a:defRPr sz="2924">
                <a:solidFill>
                  <a:srgbClr val="000000"/>
                </a:solidFill>
                <a:latin typeface="Arial"/>
                <a:ea typeface="Arial"/>
                <a:cs typeface="Arial"/>
                <a:sym typeface="Arial"/>
              </a:defRPr>
            </a:pPr>
            <a:endParaRPr lang="en-US" sz="2300" b="1" dirty="0">
              <a:solidFill>
                <a:schemeClr val="bg2"/>
              </a:solidFill>
              <a:latin typeface="Arial Nova" panose="020B0504020202020204" pitchFamily="34" charset="0"/>
            </a:endParaRPr>
          </a:p>
          <a:p>
            <a:pPr marL="342900" indent="-342900" algn="l">
              <a:buSzPct val="125000"/>
              <a:buFont typeface="Arial" panose="020B0604020202020204" pitchFamily="34" charset="0"/>
              <a:buChar char="•"/>
              <a:defRPr sz="2924">
                <a:solidFill>
                  <a:srgbClr val="000000"/>
                </a:solidFill>
                <a:latin typeface="Arial"/>
                <a:ea typeface="Arial"/>
                <a:cs typeface="Arial"/>
                <a:sym typeface="Arial"/>
              </a:defRPr>
            </a:pPr>
            <a:r>
              <a:rPr lang="en-US" sz="2300" b="1" dirty="0">
                <a:solidFill>
                  <a:schemeClr val="bg2"/>
                </a:solidFill>
                <a:latin typeface="Arial Nova" panose="020B0504020202020204" pitchFamily="34" charset="0"/>
              </a:rPr>
              <a:t>High potential for producing false positives</a:t>
            </a:r>
          </a:p>
          <a:p>
            <a:pPr algn="l">
              <a:buSzPct val="125000"/>
              <a:defRPr sz="2924">
                <a:solidFill>
                  <a:srgbClr val="000000"/>
                </a:solidFill>
                <a:latin typeface="Arial"/>
                <a:ea typeface="Arial"/>
                <a:cs typeface="Arial"/>
                <a:sym typeface="Arial"/>
              </a:defRPr>
            </a:pPr>
            <a:endParaRPr lang="en-US" sz="2300" b="1" dirty="0">
              <a:solidFill>
                <a:schemeClr val="bg2"/>
              </a:solidFill>
              <a:latin typeface="Arial Nova" panose="020B0504020202020204" pitchFamily="34" charset="0"/>
            </a:endParaRPr>
          </a:p>
          <a:p>
            <a:pPr marL="342900" indent="-342900" algn="l">
              <a:buSzPct val="125000"/>
              <a:buFont typeface="Arial" panose="020B0604020202020204" pitchFamily="34" charset="0"/>
              <a:buChar char="•"/>
              <a:defRPr sz="2924">
                <a:solidFill>
                  <a:srgbClr val="000000"/>
                </a:solidFill>
                <a:latin typeface="Arial"/>
                <a:ea typeface="Arial"/>
                <a:cs typeface="Arial"/>
                <a:sym typeface="Arial"/>
              </a:defRPr>
            </a:pPr>
            <a:r>
              <a:rPr lang="en-US" sz="2300" b="1" dirty="0">
                <a:solidFill>
                  <a:schemeClr val="bg2"/>
                </a:solidFill>
                <a:latin typeface="Arial Nova" panose="020B0504020202020204" pitchFamily="34" charset="0"/>
              </a:rPr>
              <a:t>They do not provide information about fentanyl concentration levels</a:t>
            </a:r>
          </a:p>
        </p:txBody>
      </p:sp>
      <p:sp>
        <p:nvSpPr>
          <p:cNvPr id="86" name="Freeform 6">
            <a:extLst>
              <a:ext uri="{FF2B5EF4-FFF2-40B4-BE49-F238E27FC236}">
                <a16:creationId xmlns:a16="http://schemas.microsoft.com/office/drawing/2014/main" id="{3EF1730D-C088-41F4-80BD-A7B56469A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88" name="Freeform 6">
            <a:extLst>
              <a:ext uri="{FF2B5EF4-FFF2-40B4-BE49-F238E27FC236}">
                <a16:creationId xmlns:a16="http://schemas.microsoft.com/office/drawing/2014/main" id="{7BB4F96C-BA00-4CC8-BE7E-12D8C4EC8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1026" name="Picture 2">
            <a:extLst>
              <a:ext uri="{FF2B5EF4-FFF2-40B4-BE49-F238E27FC236}">
                <a16:creationId xmlns:a16="http://schemas.microsoft.com/office/drawing/2014/main" id="{6720F05F-142D-439F-8392-F4BFEDDA0F1B}"/>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5144" y="1781834"/>
            <a:ext cx="6189044" cy="369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90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AD84E21A-A848-4FF9-97DA-1BE07F7433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2" name="Freeform 6">
              <a:extLst>
                <a:ext uri="{FF2B5EF4-FFF2-40B4-BE49-F238E27FC236}">
                  <a16:creationId xmlns:a16="http://schemas.microsoft.com/office/drawing/2014/main" id="{B4679B52-98EA-45CA-AF30-F2C9A694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3" name="Freeform 6">
              <a:extLst>
                <a:ext uri="{FF2B5EF4-FFF2-40B4-BE49-F238E27FC236}">
                  <a16:creationId xmlns:a16="http://schemas.microsoft.com/office/drawing/2014/main" id="{10E5EE46-6B2F-43B5-8F97-10C96ECA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5" name="Rectangle 144">
            <a:extLst>
              <a:ext uri="{FF2B5EF4-FFF2-40B4-BE49-F238E27FC236}">
                <a16:creationId xmlns:a16="http://schemas.microsoft.com/office/drawing/2014/main" id="{992EE89B-1E5B-406B-8DEE-3AB563006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47" name="Freeform 6">
            <a:extLst>
              <a:ext uri="{FF2B5EF4-FFF2-40B4-BE49-F238E27FC236}">
                <a16:creationId xmlns:a16="http://schemas.microsoft.com/office/drawing/2014/main" id="{3EF1730D-C088-41F4-80BD-A7B56469A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49" name="Freeform 6">
            <a:extLst>
              <a:ext uri="{FF2B5EF4-FFF2-40B4-BE49-F238E27FC236}">
                <a16:creationId xmlns:a16="http://schemas.microsoft.com/office/drawing/2014/main" id="{7BB4F96C-BA00-4CC8-BE7E-12D8C4EC8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3" name="Picture 2" descr="Text&#10;&#10;Description automatically generated">
            <a:extLst>
              <a:ext uri="{FF2B5EF4-FFF2-40B4-BE49-F238E27FC236}">
                <a16:creationId xmlns:a16="http://schemas.microsoft.com/office/drawing/2014/main" id="{7B5EF146-22CE-4654-B010-72B409DE67BC}"/>
              </a:ext>
            </a:extLst>
          </p:cNvPr>
          <p:cNvPicPr>
            <a:picLocks noChangeAspect="1"/>
          </p:cNvPicPr>
          <p:nvPr/>
        </p:nvPicPr>
        <p:blipFill rotWithShape="1">
          <a:blip r:embed="rId3"/>
          <a:srcRect l="-815" t="48233" b="768"/>
          <a:stretch/>
        </p:blipFill>
        <p:spPr>
          <a:xfrm>
            <a:off x="1050169" y="1685652"/>
            <a:ext cx="6261967" cy="3840480"/>
          </a:xfrm>
          <a:prstGeom prst="rect">
            <a:avLst/>
          </a:prstGeom>
        </p:spPr>
      </p:pic>
      <p:sp>
        <p:nvSpPr>
          <p:cNvPr id="25" name="Harm Reduction in California">
            <a:extLst>
              <a:ext uri="{FF2B5EF4-FFF2-40B4-BE49-F238E27FC236}">
                <a16:creationId xmlns:a16="http://schemas.microsoft.com/office/drawing/2014/main" id="{E8B62DBC-789C-42BD-8B07-8F29CB77D26C}"/>
              </a:ext>
            </a:extLst>
          </p:cNvPr>
          <p:cNvSpPr txBox="1">
            <a:spLocks/>
          </p:cNvSpPr>
          <p:nvPr/>
        </p:nvSpPr>
        <p:spPr>
          <a:xfrm>
            <a:off x="8083200" y="569676"/>
            <a:ext cx="3544118" cy="1794656"/>
          </a:xfrm>
          <a:prstGeom prst="rect">
            <a:avLst/>
          </a:prstGeom>
        </p:spPr>
        <p:txBody>
          <a:bodyPr vert="horz" lIns="91440" tIns="45720" rIns="91440" bIns="45720" rtlCol="0" anchor="b">
            <a:normAutofit fontScale="92500"/>
          </a:bodyPr>
          <a:lstStyle>
            <a:lvl1pPr algn="r" defTabSz="914400" rtl="0" eaLnBrk="1" latinLnBrk="0" hangingPunct="1">
              <a:lnSpc>
                <a:spcPct val="89000"/>
              </a:lnSpc>
              <a:spcBef>
                <a:spcPct val="0"/>
              </a:spcBef>
              <a:buNone/>
              <a:defRPr sz="5000" b="1" kern="1200" cap="all" baseline="0">
                <a:solidFill>
                  <a:schemeClr val="accent1"/>
                </a:solidFill>
                <a:latin typeface="Helvetica Neue"/>
                <a:ea typeface="Helvetica Neue"/>
                <a:cs typeface="Helvetica Neue"/>
                <a:sym typeface="Helvetica Neue"/>
              </a:defRPr>
            </a:lvl1pPr>
          </a:lstStyle>
          <a:p>
            <a:pPr algn="ctr"/>
            <a:r>
              <a:rPr lang="en-US" sz="4000" dirty="0">
                <a:solidFill>
                  <a:schemeClr val="tx2"/>
                </a:solidFill>
                <a:latin typeface="Arial Nova" panose="020B0504020202020204" pitchFamily="34" charset="0"/>
                <a:ea typeface="+mj-ea"/>
                <a:cs typeface="+mj-cs"/>
              </a:rPr>
              <a:t>Fentanyl test strips distribution</a:t>
            </a:r>
          </a:p>
        </p:txBody>
      </p:sp>
      <p:sp>
        <p:nvSpPr>
          <p:cNvPr id="26" name="44 syringe services programs in 25 counties. First began in late 1980s.…">
            <a:extLst>
              <a:ext uri="{FF2B5EF4-FFF2-40B4-BE49-F238E27FC236}">
                <a16:creationId xmlns:a16="http://schemas.microsoft.com/office/drawing/2014/main" id="{4F99354A-ED7A-478E-953E-3073F9E589B0}"/>
              </a:ext>
            </a:extLst>
          </p:cNvPr>
          <p:cNvSpPr txBox="1">
            <a:spLocks noGrp="1"/>
          </p:cNvSpPr>
          <p:nvPr>
            <p:ph type="body" idx="1"/>
          </p:nvPr>
        </p:nvSpPr>
        <p:spPr>
          <a:xfrm>
            <a:off x="8186895" y="2342449"/>
            <a:ext cx="3355942" cy="4067389"/>
          </a:xfrm>
          <a:prstGeom prst="rect">
            <a:avLst/>
          </a:prstGeom>
        </p:spPr>
        <p:txBody>
          <a:bodyPr vert="horz" lIns="91440" tIns="45720" rIns="91440" bIns="45720" rtlCol="0">
            <a:normAutofit fontScale="92500" lnSpcReduction="20000"/>
          </a:bodyPr>
          <a:lstStyle/>
          <a:p>
            <a:pPr marL="342900" indent="-342900" algn="l">
              <a:buSzPct val="125000"/>
              <a:buFont typeface="Arial" panose="020B0604020202020204" pitchFamily="34" charset="0"/>
              <a:buChar char="•"/>
              <a:defRPr sz="2924">
                <a:solidFill>
                  <a:srgbClr val="000000"/>
                </a:solidFill>
                <a:latin typeface="Arial"/>
                <a:ea typeface="Arial"/>
                <a:cs typeface="Arial"/>
                <a:sym typeface="Arial"/>
              </a:defRPr>
            </a:pPr>
            <a:r>
              <a:rPr lang="en-US" sz="2300" b="1" dirty="0">
                <a:solidFill>
                  <a:schemeClr val="bg2"/>
                </a:solidFill>
                <a:latin typeface="Arial Nova" panose="020B0504020202020204" pitchFamily="34" charset="0"/>
              </a:rPr>
              <a:t>They require precise dilution that is not realistic in most settings</a:t>
            </a:r>
          </a:p>
          <a:p>
            <a:pPr algn="l">
              <a:buSzPct val="125000"/>
              <a:defRPr sz="2924">
                <a:solidFill>
                  <a:srgbClr val="000000"/>
                </a:solidFill>
                <a:latin typeface="Arial"/>
                <a:ea typeface="Arial"/>
                <a:cs typeface="Arial"/>
                <a:sym typeface="Arial"/>
              </a:defRPr>
            </a:pPr>
            <a:endParaRPr lang="en-US" sz="2300" b="1" dirty="0">
              <a:solidFill>
                <a:schemeClr val="bg2"/>
              </a:solidFill>
              <a:latin typeface="Arial Nova" panose="020B0504020202020204" pitchFamily="34" charset="0"/>
            </a:endParaRPr>
          </a:p>
          <a:p>
            <a:pPr marL="342900" indent="-342900" algn="l">
              <a:buSzPct val="125000"/>
              <a:buFont typeface="Arial" panose="020B0604020202020204" pitchFamily="34" charset="0"/>
              <a:buChar char="•"/>
              <a:defRPr sz="2924">
                <a:solidFill>
                  <a:srgbClr val="000000"/>
                </a:solidFill>
                <a:latin typeface="Arial"/>
                <a:ea typeface="Arial"/>
                <a:cs typeface="Arial"/>
                <a:sym typeface="Arial"/>
              </a:defRPr>
            </a:pPr>
            <a:r>
              <a:rPr lang="en-US" sz="2300" b="1" dirty="0">
                <a:solidFill>
                  <a:schemeClr val="bg2"/>
                </a:solidFill>
                <a:latin typeface="Arial Nova" panose="020B0504020202020204" pitchFamily="34" charset="0"/>
              </a:rPr>
              <a:t>High potential for producing false positives</a:t>
            </a:r>
          </a:p>
          <a:p>
            <a:pPr algn="l">
              <a:buSzPct val="125000"/>
              <a:defRPr sz="2924">
                <a:solidFill>
                  <a:srgbClr val="000000"/>
                </a:solidFill>
                <a:latin typeface="Arial"/>
                <a:ea typeface="Arial"/>
                <a:cs typeface="Arial"/>
                <a:sym typeface="Arial"/>
              </a:defRPr>
            </a:pPr>
            <a:endParaRPr lang="en-US" sz="2300" b="1" dirty="0">
              <a:solidFill>
                <a:schemeClr val="bg2"/>
              </a:solidFill>
              <a:latin typeface="Arial Nova" panose="020B0504020202020204" pitchFamily="34" charset="0"/>
            </a:endParaRPr>
          </a:p>
          <a:p>
            <a:pPr marL="342900" indent="-342900" algn="l">
              <a:buSzPct val="125000"/>
              <a:buFont typeface="Arial" panose="020B0604020202020204" pitchFamily="34" charset="0"/>
              <a:buChar char="•"/>
              <a:defRPr sz="2924">
                <a:solidFill>
                  <a:srgbClr val="000000"/>
                </a:solidFill>
                <a:latin typeface="Arial"/>
                <a:ea typeface="Arial"/>
                <a:cs typeface="Arial"/>
                <a:sym typeface="Arial"/>
              </a:defRPr>
            </a:pPr>
            <a:r>
              <a:rPr lang="en-US" sz="2300" b="1" dirty="0">
                <a:solidFill>
                  <a:schemeClr val="bg2"/>
                </a:solidFill>
                <a:latin typeface="Arial Nova" panose="020B0504020202020204" pitchFamily="34" charset="0"/>
              </a:rPr>
              <a:t>They do not provide information about fentanyl concentration levels</a:t>
            </a:r>
          </a:p>
        </p:txBody>
      </p:sp>
      <p:sp>
        <p:nvSpPr>
          <p:cNvPr id="4" name="TextBox 3">
            <a:extLst>
              <a:ext uri="{FF2B5EF4-FFF2-40B4-BE49-F238E27FC236}">
                <a16:creationId xmlns:a16="http://schemas.microsoft.com/office/drawing/2014/main" id="{417B02B2-43D3-4E86-8729-072B144D3E0B}"/>
              </a:ext>
            </a:extLst>
          </p:cNvPr>
          <p:cNvSpPr txBox="1"/>
          <p:nvPr/>
        </p:nvSpPr>
        <p:spPr>
          <a:xfrm>
            <a:off x="4419615" y="6095567"/>
            <a:ext cx="3425121" cy="276999"/>
          </a:xfrm>
          <a:prstGeom prst="rect">
            <a:avLst/>
          </a:prstGeom>
          <a:noFill/>
        </p:spPr>
        <p:txBody>
          <a:bodyPr wrap="square" rtlCol="0">
            <a:spAutoFit/>
          </a:bodyPr>
          <a:lstStyle/>
          <a:p>
            <a:r>
              <a:rPr lang="en-US" sz="1200" b="1" dirty="0">
                <a:solidFill>
                  <a:srgbClr val="6C5200"/>
                </a:solidFill>
                <a:latin typeface="Arial Nova" panose="020B0504020202020204" pitchFamily="34" charset="0"/>
              </a:rPr>
              <a:t>Harm Reduction Services – Sacramento, CA</a:t>
            </a:r>
          </a:p>
        </p:txBody>
      </p:sp>
    </p:spTree>
    <p:extLst>
      <p:ext uri="{BB962C8B-B14F-4D97-AF65-F5344CB8AC3E}">
        <p14:creationId xmlns:p14="http://schemas.microsoft.com/office/powerpoint/2010/main" val="281952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AD84E21A-A848-4FF9-97DA-1BE07F7433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2" name="Freeform 6">
              <a:extLst>
                <a:ext uri="{FF2B5EF4-FFF2-40B4-BE49-F238E27FC236}">
                  <a16:creationId xmlns:a16="http://schemas.microsoft.com/office/drawing/2014/main" id="{B4679B52-98EA-45CA-AF30-F2C9A694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3" name="Freeform 6">
              <a:extLst>
                <a:ext uri="{FF2B5EF4-FFF2-40B4-BE49-F238E27FC236}">
                  <a16:creationId xmlns:a16="http://schemas.microsoft.com/office/drawing/2014/main" id="{10E5EE46-6B2F-43B5-8F97-10C96ECA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5" name="Rectangle 144">
            <a:extLst>
              <a:ext uri="{FF2B5EF4-FFF2-40B4-BE49-F238E27FC236}">
                <a16:creationId xmlns:a16="http://schemas.microsoft.com/office/drawing/2014/main" id="{992EE89B-1E5B-406B-8DEE-3AB563006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47" name="Freeform 6">
            <a:extLst>
              <a:ext uri="{FF2B5EF4-FFF2-40B4-BE49-F238E27FC236}">
                <a16:creationId xmlns:a16="http://schemas.microsoft.com/office/drawing/2014/main" id="{3EF1730D-C088-41F4-80BD-A7B56469A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49" name="Freeform 6">
            <a:extLst>
              <a:ext uri="{FF2B5EF4-FFF2-40B4-BE49-F238E27FC236}">
                <a16:creationId xmlns:a16="http://schemas.microsoft.com/office/drawing/2014/main" id="{7BB4F96C-BA00-4CC8-BE7E-12D8C4EC8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5" name="Harm Reduction in California">
            <a:extLst>
              <a:ext uri="{FF2B5EF4-FFF2-40B4-BE49-F238E27FC236}">
                <a16:creationId xmlns:a16="http://schemas.microsoft.com/office/drawing/2014/main" id="{E8B62DBC-789C-42BD-8B07-8F29CB77D26C}"/>
              </a:ext>
            </a:extLst>
          </p:cNvPr>
          <p:cNvSpPr txBox="1">
            <a:spLocks/>
          </p:cNvSpPr>
          <p:nvPr/>
        </p:nvSpPr>
        <p:spPr>
          <a:xfrm>
            <a:off x="8083200" y="569676"/>
            <a:ext cx="3494570" cy="1794656"/>
          </a:xfrm>
          <a:prstGeom prst="rect">
            <a:avLst/>
          </a:prstGeom>
        </p:spPr>
        <p:txBody>
          <a:bodyPr vert="horz" lIns="91440" tIns="45720" rIns="91440" bIns="45720" rtlCol="0" anchor="b">
            <a:normAutofit fontScale="92500"/>
          </a:bodyPr>
          <a:lstStyle>
            <a:lvl1pPr algn="r" defTabSz="914400" rtl="0" eaLnBrk="1" latinLnBrk="0" hangingPunct="1">
              <a:lnSpc>
                <a:spcPct val="89000"/>
              </a:lnSpc>
              <a:spcBef>
                <a:spcPct val="0"/>
              </a:spcBef>
              <a:buNone/>
              <a:defRPr sz="5000" b="1" kern="1200" cap="all" baseline="0">
                <a:solidFill>
                  <a:schemeClr val="accent1"/>
                </a:solidFill>
                <a:latin typeface="Helvetica Neue"/>
                <a:ea typeface="Helvetica Neue"/>
                <a:cs typeface="Helvetica Neue"/>
                <a:sym typeface="Helvetica Neue"/>
              </a:defRPr>
            </a:lvl1pPr>
          </a:lstStyle>
          <a:p>
            <a:pPr algn="ctr"/>
            <a:r>
              <a:rPr lang="en-US" sz="4000" dirty="0">
                <a:solidFill>
                  <a:schemeClr val="tx2"/>
                </a:solidFill>
                <a:latin typeface="Arial Nova" panose="020B0504020202020204" pitchFamily="34" charset="0"/>
                <a:ea typeface="+mj-ea"/>
                <a:cs typeface="+mj-cs"/>
              </a:rPr>
              <a:t>Fentanyl test strips distribution </a:t>
            </a:r>
          </a:p>
        </p:txBody>
      </p:sp>
      <p:sp>
        <p:nvSpPr>
          <p:cNvPr id="26" name="44 syringe services programs in 25 counties. First began in late 1980s.…">
            <a:extLst>
              <a:ext uri="{FF2B5EF4-FFF2-40B4-BE49-F238E27FC236}">
                <a16:creationId xmlns:a16="http://schemas.microsoft.com/office/drawing/2014/main" id="{4F99354A-ED7A-478E-953E-3073F9E589B0}"/>
              </a:ext>
            </a:extLst>
          </p:cNvPr>
          <p:cNvSpPr txBox="1">
            <a:spLocks noGrp="1"/>
          </p:cNvSpPr>
          <p:nvPr>
            <p:ph type="body" idx="1"/>
          </p:nvPr>
        </p:nvSpPr>
        <p:spPr>
          <a:xfrm>
            <a:off x="8083200" y="2342449"/>
            <a:ext cx="3876849" cy="4067389"/>
          </a:xfrm>
          <a:prstGeom prst="rect">
            <a:avLst/>
          </a:prstGeom>
        </p:spPr>
        <p:txBody>
          <a:bodyPr vert="horz" lIns="91440" tIns="45720" rIns="91440" bIns="45720" rtlCol="0">
            <a:normAutofit lnSpcReduction="10000"/>
          </a:bodyPr>
          <a:lstStyle/>
          <a:p>
            <a:pPr marL="342900" indent="-342900" algn="l">
              <a:buSzPct val="125000"/>
              <a:buFont typeface="Wingdings" panose="05000000000000000000" pitchFamily="2" charset="2"/>
              <a:buChar char="ü"/>
              <a:defRPr sz="2924">
                <a:solidFill>
                  <a:srgbClr val="000000"/>
                </a:solidFill>
                <a:latin typeface="Arial"/>
                <a:ea typeface="Arial"/>
                <a:cs typeface="Arial"/>
                <a:sym typeface="Arial"/>
              </a:defRPr>
            </a:pPr>
            <a:r>
              <a:rPr lang="en-US" sz="2300" b="1" dirty="0">
                <a:solidFill>
                  <a:schemeClr val="bg2"/>
                </a:solidFill>
                <a:latin typeface="Arial Nova" panose="020B0504020202020204" pitchFamily="34" charset="0"/>
              </a:rPr>
              <a:t>START SLOW</a:t>
            </a:r>
          </a:p>
          <a:p>
            <a:pPr algn="l">
              <a:buSzPct val="125000"/>
              <a:defRPr sz="2924">
                <a:solidFill>
                  <a:srgbClr val="000000"/>
                </a:solidFill>
                <a:latin typeface="Arial"/>
                <a:ea typeface="Arial"/>
                <a:cs typeface="Arial"/>
                <a:sym typeface="Arial"/>
              </a:defRPr>
            </a:pPr>
            <a:endParaRPr lang="en-US" sz="2300" b="1" dirty="0">
              <a:solidFill>
                <a:schemeClr val="bg2"/>
              </a:solidFill>
              <a:latin typeface="Arial Nova" panose="020B0504020202020204" pitchFamily="34" charset="0"/>
            </a:endParaRPr>
          </a:p>
          <a:p>
            <a:pPr marL="342900" indent="-342900" algn="l">
              <a:buSzPct val="125000"/>
              <a:buFont typeface="Wingdings" panose="05000000000000000000" pitchFamily="2" charset="2"/>
              <a:buChar char="ü"/>
              <a:defRPr sz="2924">
                <a:solidFill>
                  <a:srgbClr val="000000"/>
                </a:solidFill>
                <a:latin typeface="Arial"/>
                <a:ea typeface="Arial"/>
                <a:cs typeface="Arial"/>
                <a:sym typeface="Arial"/>
              </a:defRPr>
            </a:pPr>
            <a:r>
              <a:rPr lang="en-US" sz="2300" b="1" dirty="0">
                <a:solidFill>
                  <a:schemeClr val="bg2"/>
                </a:solidFill>
                <a:latin typeface="Arial Nova" panose="020B0504020202020204" pitchFamily="34" charset="0"/>
              </a:rPr>
              <a:t>USE WITH PEOPLE AROUND</a:t>
            </a:r>
          </a:p>
          <a:p>
            <a:pPr algn="l">
              <a:buSzPct val="125000"/>
              <a:defRPr sz="2924">
                <a:solidFill>
                  <a:srgbClr val="000000"/>
                </a:solidFill>
                <a:latin typeface="Arial"/>
                <a:ea typeface="Arial"/>
                <a:cs typeface="Arial"/>
                <a:sym typeface="Arial"/>
              </a:defRPr>
            </a:pPr>
            <a:endParaRPr lang="en-US" sz="2300" b="1" dirty="0">
              <a:solidFill>
                <a:schemeClr val="bg2"/>
              </a:solidFill>
              <a:latin typeface="Arial Nova" panose="020B0504020202020204" pitchFamily="34" charset="0"/>
            </a:endParaRPr>
          </a:p>
          <a:p>
            <a:pPr marL="342900" indent="-342900" algn="l">
              <a:buSzPct val="125000"/>
              <a:buFont typeface="Wingdings" panose="05000000000000000000" pitchFamily="2" charset="2"/>
              <a:buChar char="ü"/>
              <a:defRPr sz="2924">
                <a:solidFill>
                  <a:srgbClr val="000000"/>
                </a:solidFill>
                <a:latin typeface="Arial"/>
                <a:ea typeface="Arial"/>
                <a:cs typeface="Arial"/>
                <a:sym typeface="Arial"/>
              </a:defRPr>
            </a:pPr>
            <a:r>
              <a:rPr lang="en-US" sz="2300" b="1" dirty="0">
                <a:solidFill>
                  <a:schemeClr val="bg2"/>
                </a:solidFill>
                <a:latin typeface="Arial Nova" panose="020B0504020202020204" pitchFamily="34" charset="0"/>
              </a:rPr>
              <a:t>HAVE NALOXONE</a:t>
            </a:r>
          </a:p>
          <a:p>
            <a:pPr algn="l">
              <a:buSzPct val="125000"/>
              <a:defRPr sz="2924">
                <a:solidFill>
                  <a:srgbClr val="000000"/>
                </a:solidFill>
                <a:latin typeface="Arial"/>
                <a:ea typeface="Arial"/>
                <a:cs typeface="Arial"/>
                <a:sym typeface="Arial"/>
              </a:defRPr>
            </a:pPr>
            <a:endParaRPr lang="en-US" sz="2300" dirty="0">
              <a:solidFill>
                <a:schemeClr val="bg2"/>
              </a:solidFill>
              <a:latin typeface="Arial Nova" panose="020B0504020202020204" pitchFamily="34" charset="0"/>
            </a:endParaRPr>
          </a:p>
          <a:p>
            <a:pPr marL="342900" indent="-342900" algn="l">
              <a:buSzPct val="125000"/>
              <a:buFont typeface="Wingdings" panose="05000000000000000000" pitchFamily="2" charset="2"/>
              <a:buChar char="ü"/>
              <a:defRPr sz="2924">
                <a:solidFill>
                  <a:srgbClr val="000000"/>
                </a:solidFill>
                <a:latin typeface="Arial"/>
                <a:ea typeface="Arial"/>
                <a:cs typeface="Arial"/>
                <a:sym typeface="Arial"/>
              </a:defRPr>
            </a:pPr>
            <a:r>
              <a:rPr lang="en-US" sz="2300" b="1" i="1" dirty="0">
                <a:solidFill>
                  <a:schemeClr val="bg2"/>
                </a:solidFill>
                <a:latin typeface="Arial Nova" panose="020B0504020202020204" pitchFamily="34" charset="0"/>
              </a:rPr>
              <a:t>“Test and do not forgo other safety measures because of test strip results.” </a:t>
            </a:r>
          </a:p>
        </p:txBody>
      </p:sp>
      <p:sp>
        <p:nvSpPr>
          <p:cNvPr id="4" name="TextBox 3">
            <a:extLst>
              <a:ext uri="{FF2B5EF4-FFF2-40B4-BE49-F238E27FC236}">
                <a16:creationId xmlns:a16="http://schemas.microsoft.com/office/drawing/2014/main" id="{417B02B2-43D3-4E86-8729-072B144D3E0B}"/>
              </a:ext>
            </a:extLst>
          </p:cNvPr>
          <p:cNvSpPr txBox="1"/>
          <p:nvPr/>
        </p:nvSpPr>
        <p:spPr>
          <a:xfrm>
            <a:off x="4419615" y="6095567"/>
            <a:ext cx="3425121" cy="276999"/>
          </a:xfrm>
          <a:prstGeom prst="rect">
            <a:avLst/>
          </a:prstGeom>
          <a:noFill/>
        </p:spPr>
        <p:txBody>
          <a:bodyPr wrap="square" rtlCol="0">
            <a:spAutoFit/>
          </a:bodyPr>
          <a:lstStyle/>
          <a:p>
            <a:r>
              <a:rPr lang="en-US" sz="1200" b="1" dirty="0">
                <a:solidFill>
                  <a:srgbClr val="6C5200"/>
                </a:solidFill>
                <a:latin typeface="Arial Nova" panose="020B0504020202020204" pitchFamily="34" charset="0"/>
              </a:rPr>
              <a:t>Harm Reduction Services – Sacramento, CA</a:t>
            </a:r>
          </a:p>
        </p:txBody>
      </p:sp>
      <p:pic>
        <p:nvPicPr>
          <p:cNvPr id="12" name="Picture 2">
            <a:extLst>
              <a:ext uri="{FF2B5EF4-FFF2-40B4-BE49-F238E27FC236}">
                <a16:creationId xmlns:a16="http://schemas.microsoft.com/office/drawing/2014/main" id="{EE47013A-7743-460D-B209-4F15818A4B95}"/>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5144" y="1781834"/>
            <a:ext cx="6189044" cy="369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723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Harm Reduction in California"/>
          <p:cNvSpPr txBox="1">
            <a:spLocks noGrp="1"/>
          </p:cNvSpPr>
          <p:nvPr>
            <p:ph type="title"/>
          </p:nvPr>
        </p:nvSpPr>
        <p:spPr>
          <a:xfrm>
            <a:off x="851652" y="350529"/>
            <a:ext cx="10114760" cy="902825"/>
          </a:xfrm>
          <a:prstGeom prst="rect">
            <a:avLst/>
          </a:prstGeom>
        </p:spPr>
        <p:txBody>
          <a:bodyPr>
            <a:normAutofit fontScale="90000"/>
          </a:bodyPr>
          <a:lstStyle>
            <a:lvl1pPr>
              <a:defRPr sz="5000" b="1">
                <a:latin typeface="Helvetica Neue"/>
                <a:ea typeface="Helvetica Neue"/>
                <a:cs typeface="Helvetica Neue"/>
                <a:sym typeface="Helvetica Neue"/>
              </a:defRPr>
            </a:lvl1pPr>
          </a:lstStyle>
          <a:p>
            <a:pPr algn="l"/>
            <a:r>
              <a:rPr dirty="0">
                <a:solidFill>
                  <a:schemeClr val="tx2"/>
                </a:solidFill>
                <a:latin typeface="Arial Nova" panose="020B0504020202020204" pitchFamily="34" charset="0"/>
              </a:rPr>
              <a:t>Harm Reduction in</a:t>
            </a:r>
            <a:r>
              <a:rPr lang="en-US" dirty="0">
                <a:solidFill>
                  <a:schemeClr val="tx2"/>
                </a:solidFill>
                <a:latin typeface="Arial Nova" panose="020B0504020202020204" pitchFamily="34" charset="0"/>
              </a:rPr>
              <a:t> </a:t>
            </a:r>
            <a:r>
              <a:rPr dirty="0">
                <a:solidFill>
                  <a:schemeClr val="tx2"/>
                </a:solidFill>
                <a:latin typeface="Arial Nova" panose="020B0504020202020204" pitchFamily="34" charset="0"/>
              </a:rPr>
              <a:t>California</a:t>
            </a:r>
          </a:p>
        </p:txBody>
      </p:sp>
      <p:sp>
        <p:nvSpPr>
          <p:cNvPr id="225" name="44 syringe services programs in 25 counties. First began in late 1980s.…"/>
          <p:cNvSpPr txBox="1">
            <a:spLocks noGrp="1"/>
          </p:cNvSpPr>
          <p:nvPr>
            <p:ph type="body" idx="1"/>
          </p:nvPr>
        </p:nvSpPr>
        <p:spPr>
          <a:xfrm>
            <a:off x="271858" y="1110713"/>
            <a:ext cx="6282948" cy="5511468"/>
          </a:xfrm>
          <a:prstGeom prst="rect">
            <a:avLst/>
          </a:prstGeom>
        </p:spPr>
        <p:txBody>
          <a:bodyPr>
            <a:noAutofit/>
          </a:bodyPr>
          <a:lstStyle/>
          <a:p>
            <a:pPr marL="171450" indent="-171450" algn="l" defTabSz="1048475">
              <a:spcBef>
                <a:spcPts val="1336"/>
              </a:spcBef>
              <a:buSzPct val="125000"/>
              <a:buFont typeface="Arial" panose="020B0604020202020204" pitchFamily="34" charset="0"/>
              <a:buChar char="•"/>
              <a:defRPr sz="2924">
                <a:solidFill>
                  <a:srgbClr val="000000"/>
                </a:solidFill>
                <a:latin typeface="Arial"/>
                <a:ea typeface="Arial"/>
                <a:cs typeface="Arial"/>
                <a:sym typeface="Arial"/>
              </a:defRPr>
            </a:pPr>
            <a:r>
              <a:rPr lang="en-US" sz="2100" b="1" dirty="0">
                <a:solidFill>
                  <a:schemeClr val="tx1"/>
                </a:solidFill>
                <a:latin typeface="Arial Nova" panose="020B0504020202020204" pitchFamily="34" charset="0"/>
              </a:rPr>
              <a:t>1980s: First syringe services programs (SSPs) founded in response to HIV epidemic</a:t>
            </a:r>
          </a:p>
          <a:p>
            <a:pPr marL="171450" indent="-171450" algn="l" defTabSz="1048475">
              <a:spcBef>
                <a:spcPts val="1336"/>
              </a:spcBef>
              <a:buSzPct val="125000"/>
              <a:buFont typeface="Arial" panose="020B0604020202020204" pitchFamily="34" charset="0"/>
              <a:buChar char="•"/>
              <a:defRPr sz="2924">
                <a:solidFill>
                  <a:srgbClr val="000000"/>
                </a:solidFill>
                <a:latin typeface="Arial"/>
                <a:ea typeface="Arial"/>
                <a:cs typeface="Arial"/>
                <a:sym typeface="Arial"/>
              </a:defRPr>
            </a:pPr>
            <a:r>
              <a:rPr lang="en-US" sz="2100" b="1" dirty="0">
                <a:solidFill>
                  <a:schemeClr val="tx1"/>
                </a:solidFill>
                <a:latin typeface="Arial Nova" panose="020B0504020202020204" pitchFamily="34" charset="0"/>
              </a:rPr>
              <a:t>TODAY: 63 SSPs in 32 counties, including a statewide remote/mail-order program</a:t>
            </a:r>
          </a:p>
          <a:p>
            <a:pPr marL="171450" indent="-171450" algn="l" defTabSz="1048475">
              <a:spcBef>
                <a:spcPts val="1336"/>
              </a:spcBef>
              <a:buSzPct val="125000"/>
              <a:buFont typeface="Arial" panose="020B0604020202020204" pitchFamily="34" charset="0"/>
              <a:buChar char="•"/>
              <a:defRPr sz="2924">
                <a:solidFill>
                  <a:srgbClr val="000000"/>
                </a:solidFill>
                <a:latin typeface="Arial"/>
                <a:ea typeface="Arial"/>
                <a:cs typeface="Arial"/>
                <a:sym typeface="Arial"/>
              </a:defRPr>
            </a:pPr>
            <a:r>
              <a:rPr lang="en-US" sz="2100" b="1" dirty="0">
                <a:solidFill>
                  <a:schemeClr val="tx1"/>
                </a:solidFill>
                <a:latin typeface="Arial Nova" panose="020B0504020202020204" pitchFamily="34" charset="0"/>
              </a:rPr>
              <a:t> State government has repeatedly acted to increase funding and reduce barriers to starting new SSPs</a:t>
            </a:r>
          </a:p>
          <a:p>
            <a:pPr marL="171450" indent="-171450" algn="l" defTabSz="1048475">
              <a:spcBef>
                <a:spcPts val="1336"/>
              </a:spcBef>
              <a:buSzPct val="125000"/>
              <a:buFont typeface="Arial" panose="020B0604020202020204" pitchFamily="34" charset="0"/>
              <a:buChar char="•"/>
              <a:defRPr sz="2924">
                <a:solidFill>
                  <a:srgbClr val="000000"/>
                </a:solidFill>
                <a:latin typeface="Arial"/>
                <a:ea typeface="Arial"/>
                <a:cs typeface="Arial"/>
                <a:sym typeface="Arial"/>
              </a:defRPr>
            </a:pPr>
            <a:r>
              <a:rPr lang="en-US" sz="2100" b="1" dirty="0">
                <a:solidFill>
                  <a:schemeClr val="tx1"/>
                </a:solidFill>
                <a:latin typeface="Arial Nova" panose="020B0504020202020204" pitchFamily="34" charset="0"/>
              </a:rPr>
              <a:t>New programs providing low-barrier MOUD, naloxone, syringe access through emergency departments and via SSP-medical integration</a:t>
            </a:r>
          </a:p>
          <a:p>
            <a:pPr marL="171450" indent="-171450" algn="l" defTabSz="1048475">
              <a:spcBef>
                <a:spcPts val="1336"/>
              </a:spcBef>
              <a:buSzPct val="125000"/>
              <a:buFont typeface="Arial" panose="020B0604020202020204" pitchFamily="34" charset="0"/>
              <a:buChar char="•"/>
              <a:defRPr sz="2924">
                <a:solidFill>
                  <a:srgbClr val="000000"/>
                </a:solidFill>
                <a:latin typeface="Arial"/>
                <a:ea typeface="Arial"/>
                <a:cs typeface="Arial"/>
                <a:sym typeface="Arial"/>
              </a:defRPr>
            </a:pPr>
            <a:r>
              <a:rPr lang="en-US" sz="2100" b="1" dirty="0">
                <a:solidFill>
                  <a:schemeClr val="tx1"/>
                </a:solidFill>
                <a:latin typeface="Arial Nova" panose="020B0504020202020204" pitchFamily="34" charset="0"/>
              </a:rPr>
              <a:t>California funded nearly half a million naloxone kits in 2021 through the DHCS Naloxone Distribution Project</a:t>
            </a:r>
            <a:r>
              <a:rPr lang="en-US" sz="2100" b="1" dirty="0">
                <a:latin typeface="Arial Nova" panose="020B0504020202020204" pitchFamily="34" charset="0"/>
              </a:rPr>
              <a:t>.</a:t>
            </a:r>
            <a:endParaRPr sz="2100" b="1" dirty="0">
              <a:latin typeface="Arial Nova" panose="020B0504020202020204" pitchFamily="34" charset="0"/>
            </a:endParaRPr>
          </a:p>
        </p:txBody>
      </p:sp>
      <p:pic>
        <p:nvPicPr>
          <p:cNvPr id="226" name="Picture 1" descr="Picture 1"/>
          <p:cNvPicPr>
            <a:picLocks noChangeAspect="1"/>
          </p:cNvPicPr>
          <p:nvPr/>
        </p:nvPicPr>
        <p:blipFill rotWithShape="1">
          <a:blip r:embed="rId3"/>
          <a:srcRect l="7432" r="8146"/>
          <a:stretch/>
        </p:blipFill>
        <p:spPr>
          <a:xfrm>
            <a:off x="6643423" y="1816728"/>
            <a:ext cx="4322989" cy="3840480"/>
          </a:xfrm>
          <a:prstGeom prst="rect">
            <a:avLst/>
          </a:prstGeom>
          <a:ln w="12700">
            <a:miter lim="400000"/>
          </a:ln>
        </p:spPr>
      </p:pic>
      <p:sp>
        <p:nvSpPr>
          <p:cNvPr id="2" name="TextBox 1">
            <a:extLst>
              <a:ext uri="{FF2B5EF4-FFF2-40B4-BE49-F238E27FC236}">
                <a16:creationId xmlns:a16="http://schemas.microsoft.com/office/drawing/2014/main" id="{B79E9833-303C-134E-B479-761EE00FD5DB}"/>
              </a:ext>
            </a:extLst>
          </p:cNvPr>
          <p:cNvSpPr txBox="1"/>
          <p:nvPr/>
        </p:nvSpPr>
        <p:spPr>
          <a:xfrm>
            <a:off x="8024653" y="5727665"/>
            <a:ext cx="3527845" cy="2568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200" b="1" dirty="0">
                <a:latin typeface="Helvetica Neue" panose="02000503000000020004" pitchFamily="2" charset="0"/>
                <a:ea typeface="Helvetica Neue" panose="02000503000000020004" pitchFamily="2" charset="0"/>
                <a:cs typeface="Helvetica Neue" panose="02000503000000020004" pitchFamily="2" charset="0"/>
                <a:sym typeface="Helvetica Neue Bold Condensed"/>
              </a:rPr>
              <a:t>Orange County Needle Exchange Program</a:t>
            </a:r>
          </a:p>
        </p:txBody>
      </p:sp>
    </p:spTree>
    <p:extLst>
      <p:ext uri="{BB962C8B-B14F-4D97-AF65-F5344CB8AC3E}">
        <p14:creationId xmlns:p14="http://schemas.microsoft.com/office/powerpoint/2010/main" val="267808013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22265</TotalTime>
  <Words>1186</Words>
  <Application>Microsoft Office PowerPoint</Application>
  <PresentationFormat>Widescreen</PresentationFormat>
  <Paragraphs>164</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Arial Nova</vt:lpstr>
      <vt:lpstr>Calibri</vt:lpstr>
      <vt:lpstr>Calibri Light</vt:lpstr>
      <vt:lpstr>Franklin Gothic Book</vt:lpstr>
      <vt:lpstr>Helvetica Neue</vt:lpstr>
      <vt:lpstr>Source Sans Pro</vt:lpstr>
      <vt:lpstr>Wingdings</vt:lpstr>
      <vt:lpstr>Crop</vt:lpstr>
      <vt:lpstr>Тема Office</vt:lpstr>
      <vt:lpstr>Building Harm reduction services in your community</vt:lpstr>
      <vt:lpstr>Harm Reduction Unit</vt:lpstr>
      <vt:lpstr>PowerPoint Presentation</vt:lpstr>
      <vt:lpstr>PowerPoint Presentation</vt:lpstr>
      <vt:lpstr>PowerPoint Presentation</vt:lpstr>
      <vt:lpstr>Fentanyl test strips distribution</vt:lpstr>
      <vt:lpstr>PowerPoint Presentation</vt:lpstr>
      <vt:lpstr>PowerPoint Presentation</vt:lpstr>
      <vt:lpstr>Harm Reduction in California</vt:lpstr>
      <vt:lpstr>Harm reduction policy in California</vt:lpstr>
      <vt:lpstr>Harm Reduction Works  Across Multiple Epidemics</vt:lpstr>
      <vt:lpstr>HIV</vt:lpstr>
      <vt:lpstr>HCV  </vt:lpstr>
      <vt:lpstr>OVERDOSE DEATHS</vt:lpstr>
      <vt:lpstr>TREND: Teen overdose deaths spike</vt:lpstr>
      <vt:lpstr>Nevada County Opioid Overdose Snapshot</vt:lpstr>
      <vt:lpstr>Placer County Opioid Overdose Snapshot</vt:lpstr>
      <vt:lpstr>Turning to harm reduction</vt:lpstr>
      <vt:lpstr>considerations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Mattox, Loris@CDPH</cp:lastModifiedBy>
  <cp:revision>221</cp:revision>
  <dcterms:created xsi:type="dcterms:W3CDTF">2018-10-30T20:17:08Z</dcterms:created>
  <dcterms:modified xsi:type="dcterms:W3CDTF">2022-04-21T22:33:21Z</dcterms:modified>
</cp:coreProperties>
</file>